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4"/>
  </p:notesMasterIdLst>
  <p:sldIdLst>
    <p:sldId id="380" r:id="rId2"/>
    <p:sldId id="260" r:id="rId3"/>
    <p:sldId id="261" r:id="rId4"/>
    <p:sldId id="262" r:id="rId5"/>
    <p:sldId id="263" r:id="rId6"/>
    <p:sldId id="264" r:id="rId7"/>
    <p:sldId id="258" r:id="rId8"/>
    <p:sldId id="259" r:id="rId9"/>
    <p:sldId id="37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03" r:id="rId18"/>
    <p:sldId id="304" r:id="rId19"/>
    <p:sldId id="368" r:id="rId20"/>
    <p:sldId id="369" r:id="rId21"/>
    <p:sldId id="381" r:id="rId22"/>
    <p:sldId id="382" r:id="rId23"/>
    <p:sldId id="272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297" r:id="rId59"/>
    <p:sldId id="299" r:id="rId60"/>
    <p:sldId id="300" r:id="rId61"/>
    <p:sldId id="301" r:id="rId62"/>
    <p:sldId id="302" r:id="rId63"/>
    <p:sldId id="314" r:id="rId64"/>
    <p:sldId id="315" r:id="rId65"/>
    <p:sldId id="298" r:id="rId66"/>
    <p:sldId id="310" r:id="rId67"/>
    <p:sldId id="363" r:id="rId68"/>
    <p:sldId id="364" r:id="rId69"/>
    <p:sldId id="316" r:id="rId70"/>
    <p:sldId id="317" r:id="rId71"/>
    <p:sldId id="318" r:id="rId72"/>
    <p:sldId id="319" r:id="rId73"/>
    <p:sldId id="320" r:id="rId74"/>
    <p:sldId id="365" r:id="rId75"/>
    <p:sldId id="366" r:id="rId76"/>
    <p:sldId id="321" r:id="rId77"/>
    <p:sldId id="322" r:id="rId78"/>
    <p:sldId id="323" r:id="rId79"/>
    <p:sldId id="324" r:id="rId80"/>
    <p:sldId id="311" r:id="rId81"/>
    <p:sldId id="312" r:id="rId82"/>
    <p:sldId id="313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59" r:id="rId92"/>
    <p:sldId id="360" r:id="rId93"/>
    <p:sldId id="361" r:id="rId94"/>
    <p:sldId id="333" r:id="rId95"/>
    <p:sldId id="358" r:id="rId96"/>
    <p:sldId id="334" r:id="rId97"/>
    <p:sldId id="335" r:id="rId98"/>
    <p:sldId id="336" r:id="rId99"/>
    <p:sldId id="337" r:id="rId100"/>
    <p:sldId id="338" r:id="rId101"/>
    <p:sldId id="362" r:id="rId102"/>
    <p:sldId id="339" r:id="rId103"/>
    <p:sldId id="340" r:id="rId104"/>
    <p:sldId id="341" r:id="rId105"/>
    <p:sldId id="342" r:id="rId106"/>
    <p:sldId id="343" r:id="rId107"/>
    <p:sldId id="344" r:id="rId108"/>
    <p:sldId id="345" r:id="rId109"/>
    <p:sldId id="346" r:id="rId110"/>
    <p:sldId id="347" r:id="rId111"/>
    <p:sldId id="378" r:id="rId112"/>
    <p:sldId id="348" r:id="rId113"/>
  </p:sldIdLst>
  <p:sldSz cx="9906000" cy="6858000" type="A4"/>
  <p:notesSz cx="9906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9F"/>
    <a:srgbClr val="005E30"/>
    <a:srgbClr val="00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83" d="100"/>
          <a:sy n="83" d="100"/>
        </p:scale>
        <p:origin x="269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9555A-4253-4A2E-A74D-47DE062D7EF7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0600" y="3300413"/>
            <a:ext cx="79248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4AD54-CDA1-45EB-9988-729A0C435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22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4AD54-CDA1-45EB-9988-729A0C43569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38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92150" y="747713"/>
            <a:ext cx="5376863" cy="37242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9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92150" y="747713"/>
            <a:ext cx="5376863" cy="37242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21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92150" y="747713"/>
            <a:ext cx="5376863" cy="37242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4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92150" y="747713"/>
            <a:ext cx="5376863" cy="37242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64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1" u="sng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1" u="sng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395" y="1550416"/>
            <a:ext cx="3649345" cy="4754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1" u="sng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1" u="sng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1" u="sng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1D0A-C08E-4FA4-96CE-0B327ACDE1D5}" type="datetime1">
              <a:rPr lang="es-AR" smtClean="0"/>
              <a:t>1/6/2023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998E-597D-4BA1-958E-50E9CFFFA48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775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81122" y="385648"/>
            <a:ext cx="4143755" cy="552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6173" y="1622425"/>
            <a:ext cx="8746490" cy="4538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30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1" u="sng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10471" y="6458889"/>
            <a:ext cx="243840" cy="190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‹Nº›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iesalta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6.pn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6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68.emf"/><Relationship Id="rId7" Type="http://schemas.openxmlformats.org/officeDocument/2006/relationships/hyperlink" Target="mailto:ies.mrosado@yahoo.com.ar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esalta.com/" TargetMode="External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image" Target="../media/image1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7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3" Type="http://schemas.openxmlformats.org/officeDocument/2006/relationships/image" Target="../media/image174.jpg"/><Relationship Id="rId7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g"/><Relationship Id="rId5" Type="http://schemas.openxmlformats.org/officeDocument/2006/relationships/image" Target="../media/image176.png"/><Relationship Id="rId10" Type="http://schemas.openxmlformats.org/officeDocument/2006/relationships/slide" Target="slide2.xml"/><Relationship Id="rId4" Type="http://schemas.openxmlformats.org/officeDocument/2006/relationships/image" Target="../media/image175.png"/><Relationship Id="rId9" Type="http://schemas.openxmlformats.org/officeDocument/2006/relationships/image" Target="../media/image1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80.jp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81.jpg"/><Relationship Id="rId9" Type="http://schemas.openxmlformats.org/officeDocument/2006/relationships/slide" Target="slide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2.jp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s://www.engineeringtoolbox.com/wire-gauges-d_419.html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image" Target="../media/image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image" Target="../media/image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5.jp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://www.iesalta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://www.iesalta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slide" Target="slide2.xml"/><Relationship Id="rId4" Type="http://schemas.openxmlformats.org/officeDocument/2006/relationships/image" Target="../media/image33.png"/><Relationship Id="rId9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1.pn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42.png"/><Relationship Id="rId9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9.pn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50.png"/><Relationship Id="rId9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2.png"/><Relationship Id="rId7" Type="http://schemas.openxmlformats.org/officeDocument/2006/relationships/image" Target="../media/image1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54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55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57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58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60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62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63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63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Relationship Id="rId9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7.png"/><Relationship Id="rId7" Type="http://schemas.openxmlformats.org/officeDocument/2006/relationships/image" Target="../media/image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3.png"/><Relationship Id="rId7" Type="http://schemas.openxmlformats.org/officeDocument/2006/relationships/image" Target="../media/image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5.png"/><Relationship Id="rId7" Type="http://schemas.openxmlformats.org/officeDocument/2006/relationships/image" Target="../media/image1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7.emf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7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.png"/><Relationship Id="rId7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7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590.png"/><Relationship Id="rId10" Type="http://schemas.openxmlformats.org/officeDocument/2006/relationships/slide" Target="slide2.xml"/><Relationship Id="rId9" Type="http://schemas.openxmlformats.org/officeDocument/2006/relationships/image" Target="../media/image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4.jp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85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3" Type="http://schemas.openxmlformats.org/officeDocument/2006/relationships/image" Target="../media/image87.png"/><Relationship Id="rId7" Type="http://schemas.openxmlformats.org/officeDocument/2006/relationships/hyperlink" Target="http://www.iesalta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hyperlink" Target="http://www.ingenieriaelectricasalta.com/" TargetMode="External"/><Relationship Id="rId10" Type="http://schemas.openxmlformats.org/officeDocument/2006/relationships/slide" Target="slide2.xml"/><Relationship Id="rId4" Type="http://schemas.openxmlformats.org/officeDocument/2006/relationships/image" Target="../media/image88.png"/><Relationship Id="rId9" Type="http://schemas.openxmlformats.org/officeDocument/2006/relationships/image" Target="../media/image1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1.png"/><Relationship Id="rId7" Type="http://schemas.openxmlformats.org/officeDocument/2006/relationships/image" Target="../media/image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3" Type="http://schemas.openxmlformats.org/officeDocument/2006/relationships/image" Target="../media/image93.jpg"/><Relationship Id="rId7" Type="http://schemas.openxmlformats.org/officeDocument/2006/relationships/hyperlink" Target="http://www.iesalta.com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genieriaelectricasalta.com/" TargetMode="External"/><Relationship Id="rId5" Type="http://schemas.openxmlformats.org/officeDocument/2006/relationships/image" Target="../media/image95.png"/><Relationship Id="rId10" Type="http://schemas.openxmlformats.org/officeDocument/2006/relationships/slide" Target="slide2.xml"/><Relationship Id="rId4" Type="http://schemas.openxmlformats.org/officeDocument/2006/relationships/image" Target="../media/image94.jpg"/><Relationship Id="rId9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.png"/><Relationship Id="rId7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99.png"/><Relationship Id="rId7" Type="http://schemas.openxmlformats.org/officeDocument/2006/relationships/hyperlink" Target="mailto:ies.mrosado@yahoo.com.ar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salta.com/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slide" Target="slide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ies.mrosado@yahoo.com.ar" TargetMode="External"/><Relationship Id="rId2" Type="http://schemas.openxmlformats.org/officeDocument/2006/relationships/hyperlink" Target="http://www.ie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4.jpeg"/><Relationship Id="rId4" Type="http://schemas.openxmlformats.org/officeDocument/2006/relationships/image" Target="../media/image1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6.png"/><Relationship Id="rId7" Type="http://schemas.openxmlformats.org/officeDocument/2006/relationships/image" Target="../media/image1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esalta.com/" TargetMode="External"/><Relationship Id="rId3" Type="http://schemas.openxmlformats.org/officeDocument/2006/relationships/image" Target="../media/image108.jpg"/><Relationship Id="rId7" Type="http://schemas.openxmlformats.org/officeDocument/2006/relationships/hyperlink" Target="http://www.ingenieriaelectricasalta.com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11" Type="http://schemas.openxmlformats.org/officeDocument/2006/relationships/slide" Target="slide2.xml"/><Relationship Id="rId5" Type="http://schemas.openxmlformats.org/officeDocument/2006/relationships/image" Target="../media/image110.png"/><Relationship Id="rId10" Type="http://schemas.openxmlformats.org/officeDocument/2006/relationships/image" Target="../media/image1.jpg"/><Relationship Id="rId4" Type="http://schemas.openxmlformats.org/officeDocument/2006/relationships/image" Target="../media/image109.jpg"/><Relationship Id="rId9" Type="http://schemas.openxmlformats.org/officeDocument/2006/relationships/hyperlink" Target="mailto:ies.mrosado@yahoo.com.ar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12.jp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13.jpg"/><Relationship Id="rId9" Type="http://schemas.openxmlformats.org/officeDocument/2006/relationships/slide" Target="slide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esalta.com/" TargetMode="External"/><Relationship Id="rId3" Type="http://schemas.openxmlformats.org/officeDocument/2006/relationships/image" Target="../media/image115.jpg"/><Relationship Id="rId7" Type="http://schemas.openxmlformats.org/officeDocument/2006/relationships/hyperlink" Target="http://www.ingenieriaelectricasalta.com/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11" Type="http://schemas.openxmlformats.org/officeDocument/2006/relationships/slide" Target="slide2.xml"/><Relationship Id="rId5" Type="http://schemas.openxmlformats.org/officeDocument/2006/relationships/image" Target="../media/image117.png"/><Relationship Id="rId10" Type="http://schemas.openxmlformats.org/officeDocument/2006/relationships/image" Target="../media/image1.jpg"/><Relationship Id="rId4" Type="http://schemas.openxmlformats.org/officeDocument/2006/relationships/image" Target="../media/image116.jpg"/><Relationship Id="rId9" Type="http://schemas.openxmlformats.org/officeDocument/2006/relationships/hyperlink" Target="mailto:ies.mrosado@yahoo.com.ar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3" Type="http://schemas.openxmlformats.org/officeDocument/2006/relationships/image" Target="../media/image120.jpg"/><Relationship Id="rId7" Type="http://schemas.openxmlformats.org/officeDocument/2006/relationships/hyperlink" Target="http://www.iesalta.com/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genieriaelectricasalta.com/" TargetMode="External"/><Relationship Id="rId5" Type="http://schemas.openxmlformats.org/officeDocument/2006/relationships/image" Target="../media/image122.jpg"/><Relationship Id="rId10" Type="http://schemas.openxmlformats.org/officeDocument/2006/relationships/slide" Target="slide2.xml"/><Relationship Id="rId4" Type="http://schemas.openxmlformats.org/officeDocument/2006/relationships/image" Target="../media/image121.jpg"/><Relationship Id="rId9" Type="http://schemas.openxmlformats.org/officeDocument/2006/relationships/image" Target="../media/image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emf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hyperlink" Target="http://nergiza.com/energia-termica-vs-energia-electric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7.pn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7.pn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2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31.pn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34.pn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36.pn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38.pn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40.pn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42.jpg"/><Relationship Id="rId7" Type="http://schemas.openxmlformats.org/officeDocument/2006/relationships/hyperlink" Target="mailto:ies.mrosado@yahoo.com.ar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salta.com/" TargetMode="External"/><Relationship Id="rId5" Type="http://schemas.openxmlformats.org/officeDocument/2006/relationships/hyperlink" Target="http://www.ingenieriaelectricasalta.com/" TargetMode="External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4.jpg"/><Relationship Id="rId7" Type="http://schemas.openxmlformats.org/officeDocument/2006/relationships/image" Target="../media/image1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alta.com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.jpg"/><Relationship Id="rId4" Type="http://schemas.openxmlformats.org/officeDocument/2006/relationships/hyperlink" Target="mailto:ies.mrosado@yahoo.com.ar" TargetMode="Externa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image" Target="../media/image149.emf"/><Relationship Id="rId12" Type="http://schemas.openxmlformats.org/officeDocument/2006/relationships/slide" Target="slide2.xml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emf"/><Relationship Id="rId11" Type="http://schemas.openxmlformats.org/officeDocument/2006/relationships/image" Target="../media/image1.jpg"/><Relationship Id="rId5" Type="http://schemas.openxmlformats.org/officeDocument/2006/relationships/image" Target="../media/image147.emf"/><Relationship Id="rId10" Type="http://schemas.openxmlformats.org/officeDocument/2006/relationships/hyperlink" Target="mailto:ies.mrosado@yahoo.com.ar" TargetMode="External"/><Relationship Id="rId4" Type="http://schemas.openxmlformats.org/officeDocument/2006/relationships/image" Target="../media/image146.emf"/><Relationship Id="rId9" Type="http://schemas.openxmlformats.org/officeDocument/2006/relationships/hyperlink" Target="http://www.iesalta.com/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51.emf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52.e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mailto:ies.mrosado@yahoo.com.ar" TargetMode="External"/><Relationship Id="rId3" Type="http://schemas.openxmlformats.org/officeDocument/2006/relationships/image" Target="../media/image153.emf"/><Relationship Id="rId7" Type="http://schemas.openxmlformats.org/officeDocument/2006/relationships/hyperlink" Target="http://www.iesalta.com/" TargetMode="Externa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10" Type="http://schemas.openxmlformats.org/officeDocument/2006/relationships/slide" Target="slide2.xml"/><Relationship Id="rId4" Type="http://schemas.openxmlformats.org/officeDocument/2006/relationships/image" Target="../media/image154.emf"/><Relationship Id="rId9" Type="http://schemas.openxmlformats.org/officeDocument/2006/relationships/image" Target="../media/image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slide" Target="slide2.xml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59.jp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5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1.jpg"/><Relationship Id="rId7" Type="http://schemas.openxmlformats.org/officeDocument/2006/relationships/image" Target="../media/image1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hyperlink" Target="http://www.ingenieriaelectricasalta.com/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enieriaelectricasalta.com/" TargetMode="External"/><Relationship Id="rId7" Type="http://schemas.openxmlformats.org/officeDocument/2006/relationships/slide" Target="slide2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mailto:ies.mrosado@yahoo.com.ar" TargetMode="External"/><Relationship Id="rId4" Type="http://schemas.openxmlformats.org/officeDocument/2006/relationships/hyperlink" Target="http://www.iesalta.com/" TargetMode="Externa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4.jpg"/><Relationship Id="rId7" Type="http://schemas.openxmlformats.org/officeDocument/2006/relationships/image" Target="../media/image1.jpg"/><Relationship Id="rId2" Type="http://schemas.openxmlformats.org/officeDocument/2006/relationships/hyperlink" Target="http://www.ingenieriaelectricasal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es.mrosado@yahoo.com.ar" TargetMode="External"/><Relationship Id="rId5" Type="http://schemas.openxmlformats.org/officeDocument/2006/relationships/hyperlink" Target="http://www.iesalta.com/" TargetMode="External"/><Relationship Id="rId4" Type="http://schemas.openxmlformats.org/officeDocument/2006/relationships/image" Target="../media/image1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/>
          <p:nvPr/>
        </p:nvSpPr>
        <p:spPr>
          <a:xfrm>
            <a:off x="914400" y="2743200"/>
            <a:ext cx="7769225" cy="13061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200" b="1" i="1" spc="-10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Formulas</a:t>
            </a:r>
            <a:r>
              <a:rPr sz="4200" b="1" i="1" spc="-5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200" b="1" i="1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4200" b="1" i="1" spc="-25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200" b="1" i="1" spc="-55" dirty="0" err="1" smtClean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Tablas</a:t>
            </a:r>
            <a:r>
              <a:rPr sz="4200" b="1" i="1" spc="-5" dirty="0" smtClean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200" b="1" i="1" spc="-5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útiles </a:t>
            </a:r>
            <a:r>
              <a:rPr sz="4200" b="1" i="1" spc="-25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sz="4200" b="1" i="1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200" b="1" i="1" spc="-5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sz="4200" b="1" i="1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200" b="1" i="1" spc="-15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sz="4200" b="1" i="1" spc="-20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200" b="1" i="1" spc="-10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Instalador </a:t>
            </a:r>
            <a:r>
              <a:rPr sz="4200" b="1" i="1" spc="-15" dirty="0">
                <a:solidFill>
                  <a:srgbClr val="00AB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Electricista</a:t>
            </a:r>
            <a:endParaRPr sz="4200" i="1" dirty="0">
              <a:solidFill>
                <a:srgbClr val="00AB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19400" y="304800"/>
            <a:ext cx="4374466" cy="19403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7" name="CuadroTexto 6"/>
          <p:cNvSpPr txBox="1"/>
          <p:nvPr/>
        </p:nvSpPr>
        <p:spPr>
          <a:xfrm>
            <a:off x="685800" y="449580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aplicación de la Reglamentaciones vigentes nos exige tener amplios conocimientos de la Electrotecnia , del reconocimiento de las características de los materiales , aplicar tablas, realizar  cálculos   para definir con mayor certeza la selección delos elementos a emplear. En este documentos tratamos de facilitar el acceso a las herramientas que te ayudaran a resolver esta cuestiones.</a:t>
            </a: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3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Capacidad de Caños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9227" y="965224"/>
            <a:ext cx="9239250" cy="215392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702435">
              <a:lnSpc>
                <a:spcPct val="100000"/>
              </a:lnSpc>
              <a:spcBef>
                <a:spcPts val="900"/>
              </a:spcBef>
            </a:pPr>
            <a:r>
              <a:rPr sz="1600" spc="-5" dirty="0">
                <a:latin typeface="Calibri"/>
                <a:cs typeface="Calibri"/>
              </a:rPr>
              <a:t>Cantidad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máxima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según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diámetro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interno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0" dirty="0">
                <a:latin typeface="Calibri"/>
                <a:cs typeface="Calibri"/>
              </a:rPr>
              <a:t>conducto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(Metálico)</a:t>
            </a:r>
            <a:endParaRPr sz="1600" dirty="0">
              <a:latin typeface="Calibri"/>
              <a:cs typeface="Calibri"/>
            </a:endParaRPr>
          </a:p>
          <a:p>
            <a:pPr marL="3408045">
              <a:lnSpc>
                <a:spcPct val="100000"/>
              </a:lnSpc>
              <a:spcBef>
                <a:spcPts val="910"/>
              </a:spcBef>
            </a:pPr>
            <a:r>
              <a:rPr sz="1800" b="1" spc="-25" dirty="0">
                <a:latin typeface="Calibri"/>
                <a:cs typeface="Calibri"/>
              </a:rPr>
              <a:t>Tubo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Rígido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Metálico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30" dirty="0">
                <a:latin typeface="Calibri"/>
                <a:cs typeface="Calibri"/>
              </a:rPr>
              <a:t>Tabla </a:t>
            </a:r>
            <a:r>
              <a:rPr sz="1800" b="1" dirty="0">
                <a:latin typeface="Calibri"/>
                <a:cs typeface="Calibri"/>
              </a:rPr>
              <a:t>771.12.IX</a:t>
            </a:r>
            <a:endParaRPr sz="1800" dirty="0">
              <a:latin typeface="Calibri"/>
              <a:cs typeface="Calibri"/>
            </a:endParaRPr>
          </a:p>
          <a:p>
            <a:pPr marL="12700" marR="69215">
              <a:lnSpc>
                <a:spcPct val="100000"/>
              </a:lnSpc>
              <a:spcBef>
                <a:spcPts val="160"/>
              </a:spcBef>
            </a:pPr>
            <a:r>
              <a:rPr sz="900" dirty="0">
                <a:latin typeface="Calibri"/>
                <a:cs typeface="Calibri"/>
              </a:rPr>
              <a:t>Para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caños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sección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circular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metálicos,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diámetro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interno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mínimo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determina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función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cantidad, sección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diámetro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(incluida</a:t>
            </a:r>
            <a:r>
              <a:rPr sz="900" b="1" spc="5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la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aislación)</a:t>
            </a:r>
            <a:r>
              <a:rPr sz="900" b="1" spc="6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de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los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conductores,</a:t>
            </a:r>
            <a:r>
              <a:rPr sz="900" b="1" spc="4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de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acuerdo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con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la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Tabla 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771.12.IX.</a:t>
            </a:r>
            <a:endParaRPr sz="900" dirty="0">
              <a:latin typeface="Calibri"/>
              <a:cs typeface="Calibri"/>
            </a:endParaRPr>
          </a:p>
          <a:p>
            <a:pPr marL="192405" marR="109855" indent="-180340">
              <a:lnSpc>
                <a:spcPct val="100000"/>
              </a:lnSpc>
              <a:buFont typeface="Arial MT"/>
              <a:buChar char="•"/>
              <a:tabLst>
                <a:tab pos="192405" algn="l"/>
                <a:tab pos="193040" algn="l"/>
              </a:tabLst>
            </a:pPr>
            <a:r>
              <a:rPr sz="900" dirty="0">
                <a:latin typeface="Calibri"/>
                <a:cs typeface="Calibri"/>
              </a:rPr>
              <a:t>Para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casos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no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previstos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Tabla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771.12.IX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para los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sección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no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circular,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área </a:t>
            </a:r>
            <a:r>
              <a:rPr sz="900" dirty="0">
                <a:latin typeface="Calibri"/>
                <a:cs typeface="Calibri"/>
              </a:rPr>
              <a:t>total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ocupada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por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los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conductores,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comprendida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aislación,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no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sera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mayor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que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35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%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sección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interna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menor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del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conducto.</a:t>
            </a:r>
            <a:endParaRPr sz="900" dirty="0">
              <a:latin typeface="Calibri"/>
              <a:cs typeface="Calibri"/>
            </a:endParaRPr>
          </a:p>
          <a:p>
            <a:pPr marL="192405" marR="229870" indent="-180340">
              <a:lnSpc>
                <a:spcPct val="100000"/>
              </a:lnSpc>
              <a:buFont typeface="Arial MT"/>
              <a:buChar char="•"/>
              <a:tabLst>
                <a:tab pos="192405" algn="l"/>
                <a:tab pos="193040" algn="l"/>
              </a:tabLst>
            </a:pPr>
            <a:r>
              <a:rPr sz="900" spc="-5" dirty="0">
                <a:latin typeface="Calibri"/>
                <a:cs typeface="Calibri"/>
              </a:rPr>
              <a:t>Cuando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utilicen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caños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no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metálicos,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dirty="0">
                <a:latin typeface="Calibri"/>
                <a:cs typeface="Calibri"/>
              </a:rPr>
              <a:t> tramos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rectos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sin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curvas, </a:t>
            </a:r>
            <a:r>
              <a:rPr sz="900" dirty="0">
                <a:latin typeface="Calibri"/>
                <a:cs typeface="Calibri"/>
              </a:rPr>
              <a:t>con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solo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 </a:t>
            </a:r>
            <a:r>
              <a:rPr sz="900" spc="-5" dirty="0">
                <a:latin typeface="Calibri"/>
                <a:cs typeface="Calibri"/>
              </a:rPr>
              <a:t>cable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unipolar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por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caño,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como </a:t>
            </a:r>
            <a:r>
              <a:rPr sz="900" spc="-5" dirty="0">
                <a:latin typeface="Calibri"/>
                <a:cs typeface="Calibri"/>
              </a:rPr>
              <a:t>por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ejemplo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para cruces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paredes,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losas,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columnas,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vigas,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etc.,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diámetro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interno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del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caño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será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mínimo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1,5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veces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diámetro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exterior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máximo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del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cable alojado.</a:t>
            </a:r>
            <a:endParaRPr sz="900" dirty="0">
              <a:latin typeface="Calibri"/>
              <a:cs typeface="Calibri"/>
            </a:endParaRPr>
          </a:p>
          <a:p>
            <a:pPr marL="192405" marR="189865" indent="-180340">
              <a:lnSpc>
                <a:spcPct val="100000"/>
              </a:lnSpc>
              <a:buFont typeface="Arial MT"/>
              <a:buChar char="•"/>
              <a:tabLst>
                <a:tab pos="192405" algn="l"/>
                <a:tab pos="193040" algn="l"/>
              </a:tabLst>
            </a:pPr>
            <a:r>
              <a:rPr sz="900" dirty="0">
                <a:latin typeface="Calibri"/>
                <a:cs typeface="Calibri"/>
              </a:rPr>
              <a:t>Para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que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alojen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circuitos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principales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seccionales,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diámetro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interno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mínima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caños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sección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circular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será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dirty="0">
                <a:latin typeface="Calibri"/>
                <a:cs typeface="Calibri"/>
              </a:rPr>
              <a:t> 15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mm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(RL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19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RS 19)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</a:t>
            </a:r>
            <a:r>
              <a:rPr sz="900" spc="-5" dirty="0">
                <a:latin typeface="Calibri"/>
                <a:cs typeface="Calibri"/>
              </a:rPr>
              <a:t> la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sección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mínima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otras </a:t>
            </a:r>
            <a:r>
              <a:rPr sz="900" dirty="0">
                <a:latin typeface="Calibri"/>
                <a:cs typeface="Calibri"/>
              </a:rPr>
              <a:t>formas 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será 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200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mm2•</a:t>
            </a:r>
          </a:p>
          <a:p>
            <a:pPr marL="192405" marR="5080" indent="-18034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92405" algn="l"/>
                <a:tab pos="193040" algn="l"/>
              </a:tabLst>
            </a:pPr>
            <a:r>
              <a:rPr sz="900" dirty="0">
                <a:latin typeface="Calibri"/>
                <a:cs typeface="Calibri"/>
              </a:rPr>
              <a:t>Para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que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alojen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circuitos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terminales,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usos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generales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 especiales,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diámetro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interno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mínimo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los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canas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sección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circular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será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dirty="0">
                <a:latin typeface="Calibri"/>
                <a:cs typeface="Calibri"/>
              </a:rPr>
              <a:t> 13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mm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(RL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16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RS 16)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</a:t>
            </a:r>
            <a:r>
              <a:rPr sz="900" spc="-5" dirty="0">
                <a:latin typeface="Calibri"/>
                <a:cs typeface="Calibri"/>
              </a:rPr>
              <a:t> la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sección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mínima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para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otras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formas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será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150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mm2•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823" y="3284918"/>
            <a:ext cx="9241839" cy="310724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9705" y="1090041"/>
            <a:ext cx="6504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Equipotencialización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típica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esquema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conexión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tierra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TT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Montantes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569" y="1561770"/>
            <a:ext cx="3390984" cy="50025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7608" y="1846098"/>
            <a:ext cx="3230455" cy="460125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100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101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36883"/>
            <a:ext cx="5638800" cy="5583925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2293140" y="954532"/>
            <a:ext cx="455771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b="1" dirty="0" smtClean="0"/>
              <a:t>Esquema de montantes para planos</a:t>
            </a:r>
            <a:endParaRPr sz="1800" b="1" dirty="0">
              <a:latin typeface="Calibri"/>
              <a:cs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21086" y="2970904"/>
            <a:ext cx="5156937" cy="16888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536842" y="3399925"/>
            <a:ext cx="5046894" cy="1425741"/>
          </a:xfrm>
          <a:prstGeom prst="rect">
            <a:avLst/>
          </a:prstGeom>
        </p:spPr>
      </p:pic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770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29076" y="1090041"/>
            <a:ext cx="38830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Calibri"/>
                <a:cs typeface="Calibri"/>
              </a:rPr>
              <a:t>Tabla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5" dirty="0">
                <a:latin typeface="Calibri"/>
                <a:cs typeface="Calibri"/>
              </a:rPr>
              <a:t>Toma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Jabalinas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FACBSA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3367" y="1628775"/>
            <a:ext cx="5768028" cy="13137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2604" y="3261773"/>
            <a:ext cx="5550465" cy="334311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869307" y="6449288"/>
            <a:ext cx="121602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</a:pPr>
            <a:r>
              <a:rPr sz="800" spc="-5" dirty="0">
                <a:latin typeface="Calibri"/>
                <a:cs typeface="Calibri"/>
              </a:rPr>
              <a:t>(A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requerimiento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del cliente)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35871" y="6458889"/>
            <a:ext cx="19304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84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01159" y="1090041"/>
            <a:ext cx="2541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Tamaños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mecha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-20" dirty="0">
                <a:latin typeface="Calibri"/>
                <a:cs typeface="Calibri"/>
              </a:rPr>
              <a:t> Rosca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496" y="2060867"/>
            <a:ext cx="8829802" cy="400545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86049"/>
            <a:ext cx="3383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103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89096" y="1090041"/>
            <a:ext cx="35629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Calibri"/>
                <a:cs typeface="Calibri"/>
              </a:rPr>
              <a:t>Tabla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20" dirty="0">
                <a:latin typeface="Calibri"/>
                <a:cs typeface="Calibri"/>
              </a:rPr>
              <a:t>TORQUE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BULONES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BORNES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514" y="1547749"/>
            <a:ext cx="5252720" cy="25388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1462" y="1761582"/>
            <a:ext cx="2486487" cy="21249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8690" y="4154817"/>
            <a:ext cx="5243322" cy="23559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42177" y="4420984"/>
            <a:ext cx="3524823" cy="128320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86049"/>
            <a:ext cx="3565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104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178689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pc="-5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4525" y="1196784"/>
            <a:ext cx="5210743" cy="527673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73517"/>
            <a:ext cx="3383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105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9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0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9539" y="1090041"/>
            <a:ext cx="5605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Calibri"/>
                <a:cs typeface="Calibri"/>
              </a:rPr>
              <a:t>Tabla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36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Conversión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Unidades de </a:t>
            </a:r>
            <a:r>
              <a:rPr sz="1600" spc="-25" dirty="0">
                <a:latin typeface="Calibri"/>
                <a:cs typeface="Calibri"/>
              </a:rPr>
              <a:t>Trabajo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.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&gt;</a:t>
            </a:r>
            <a:r>
              <a:rPr sz="1600" spc="36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Lb .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pulg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&gt;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Kg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.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9339" y="2190369"/>
            <a:ext cx="9229725" cy="3361054"/>
            <a:chOff x="639339" y="2190369"/>
            <a:chExt cx="9229725" cy="33610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339" y="2211789"/>
              <a:ext cx="4443814" cy="33396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8603" y="2839338"/>
              <a:ext cx="4790439" cy="26696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1402" y="2190369"/>
              <a:ext cx="4711446" cy="68541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86049"/>
            <a:ext cx="3383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106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99405" y="1090041"/>
            <a:ext cx="11423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Luminotecnia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24395" y="1550416"/>
          <a:ext cx="3629659" cy="4742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6340"/>
                <a:gridCol w="608329"/>
                <a:gridCol w="608330"/>
                <a:gridCol w="608330"/>
                <a:gridCol w="608330"/>
              </a:tblGrid>
              <a:tr h="401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94310">
                <a:tc gridSpan="4">
                  <a:txBody>
                    <a:bodyPr/>
                    <a:lstStyle/>
                    <a:p>
                      <a:pPr marL="9563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Clases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Iluminación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28689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Recomendaciones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CEN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Clase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51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II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III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Nivel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competición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Alto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Nivel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128905" indent="3619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Nivel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M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dio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Recreativa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240664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Internacional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Nacional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038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Regional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165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Local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039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Entrenamiento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94437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Recreativa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038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72058">
                <a:tc>
                  <a:txBody>
                    <a:bodyPr/>
                    <a:lstStyle/>
                    <a:p>
                      <a:pPr marL="302895" marR="222885" indent="-7493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com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nda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p/Deportes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40665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Espectadores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de 20.000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10.000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20.000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&lt;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de 10.000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165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Distancia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0 m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16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0 m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0 m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60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Iluminancia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horizontal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media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800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400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150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250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038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5165"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Actividad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Lux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5102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Fútbol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75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115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Hockey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5115"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Tenis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874640" y="1766442"/>
          <a:ext cx="4500878" cy="4525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7010"/>
                <a:gridCol w="760729"/>
                <a:gridCol w="754380"/>
                <a:gridCol w="754380"/>
                <a:gridCol w="754379"/>
              </a:tblGrid>
              <a:tr h="18859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Actividad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Lux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85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Atletismo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Béisbol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Softbol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1000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150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1500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150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Bowlin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/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Bochas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4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Fútbol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/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Rugby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800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Ciclismo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Automovilismo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Motocros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Equitación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-300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Hipódromo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Golf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15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Minigolf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46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Hockey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Natación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Basquet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Voley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8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Tenis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885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Cubierto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500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750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300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200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86049"/>
            <a:ext cx="3383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107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8970" y="1090041"/>
            <a:ext cx="2025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Glosario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762" y="1917166"/>
            <a:ext cx="4518200" cy="241011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11504" y="4491304"/>
            <a:ext cx="4277360" cy="1854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28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AWG (American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Wire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Gauge)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una norma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estadounidense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para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tamaño del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conductor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cable.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"calibre"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está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relacionado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diámetro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alambre.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"calibre" más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grande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-&gt; diámetro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más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pequeño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 alambre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más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delgado.</a:t>
            </a:r>
            <a:endParaRPr sz="1000">
              <a:latin typeface="Calibri"/>
              <a:cs typeface="Calibri"/>
            </a:endParaRPr>
          </a:p>
          <a:p>
            <a:pPr marL="12700" marR="28575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estándar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AWG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incluye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cobre,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aluminio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 otros materiales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alambre.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cableado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cobre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típico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 hogares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número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AWG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12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14.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 cable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telefónico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suele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22,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24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26.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Cuanto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más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alto</a:t>
            </a:r>
            <a:r>
              <a:rPr sz="1000" spc="-10" dirty="0">
                <a:latin typeface="Calibri"/>
                <a:cs typeface="Calibri"/>
              </a:rPr>
              <a:t> sea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número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 calibre,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menor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será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diámetro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 más delgado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será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cable.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La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siguiente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tabla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puede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usar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para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convertir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American</a:t>
            </a:r>
            <a:r>
              <a:rPr sz="1000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Wire</a:t>
            </a:r>
            <a:r>
              <a:rPr sz="1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Gauge </a:t>
            </a:r>
            <a:r>
              <a:rPr sz="1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(AWG)</a:t>
            </a:r>
            <a:r>
              <a:rPr sz="100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000" spc="-5" dirty="0">
                <a:latin typeface="Calibri"/>
                <a:cs typeface="Calibri"/>
              </a:rPr>
              <a:t>en</a:t>
            </a:r>
            <a:r>
              <a:rPr sz="1000" dirty="0">
                <a:latin typeface="Calibri"/>
                <a:cs typeface="Calibri"/>
              </a:rPr>
              <a:t> un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área de sección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transversal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mm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cuadrados.</a:t>
            </a:r>
            <a:endParaRPr sz="1000">
              <a:latin typeface="Calibri"/>
              <a:cs typeface="Calibri"/>
            </a:endParaRPr>
          </a:p>
          <a:p>
            <a:pPr marL="12700" marR="132080">
              <a:lnSpc>
                <a:spcPct val="100000"/>
              </a:lnSpc>
            </a:pPr>
            <a:r>
              <a:rPr sz="1000" b="1" spc="-5" dirty="0">
                <a:latin typeface="Calibri"/>
                <a:cs typeface="Calibri"/>
              </a:rPr>
              <a:t>¡Nota!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-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diámetro</a:t>
            </a:r>
            <a:r>
              <a:rPr sz="1000" dirty="0">
                <a:latin typeface="Calibri"/>
                <a:cs typeface="Calibri"/>
              </a:rPr>
              <a:t> de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un</a:t>
            </a:r>
            <a:r>
              <a:rPr sz="1000" spc="-5" dirty="0">
                <a:latin typeface="Calibri"/>
                <a:cs typeface="Calibri"/>
              </a:rPr>
              <a:t> cable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sólido 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trenzado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spc="-10" dirty="0">
                <a:latin typeface="Calibri"/>
                <a:cs typeface="Calibri"/>
              </a:rPr>
              <a:t>mismo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AWG</a:t>
            </a:r>
            <a:r>
              <a:rPr sz="1000" dirty="0">
                <a:latin typeface="Calibri"/>
                <a:cs typeface="Calibri"/>
              </a:rPr>
              <a:t> no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idéntico.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 diámetro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 un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cable trenzado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más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grande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que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diámetro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dirty="0">
                <a:latin typeface="Calibri"/>
                <a:cs typeface="Calibri"/>
              </a:rPr>
              <a:t>un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cable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sólido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594730" y="1550416"/>
          <a:ext cx="3959859" cy="4752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9965"/>
                <a:gridCol w="989965"/>
                <a:gridCol w="989965"/>
                <a:gridCol w="989964"/>
              </a:tblGrid>
              <a:tr h="3327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825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Calibre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americano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762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Diámetro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698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Diámetro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Área seccional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transversal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(#AWG)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(pulgadas)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(mm)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aseline="34722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spc="60" baseline="34722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(4/0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0.460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11.7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(3/0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0.410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85.0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(2/0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0.365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9.27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67.4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1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(1/0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0.325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8.25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53.5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0.289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7.35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42.4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0.258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6.54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33.6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0.229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5.83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26.7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1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0.204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5.19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21.1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0.182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4.62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16.8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0.162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4.11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13.3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0.144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3,67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0.129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3,26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8.36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0.114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2.91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6.63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0.102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2.59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5.26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0.0907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2,3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4.17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0.0808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2.05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3,31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0.0720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1.83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2.63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0.0641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1.63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2.08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0.0571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1.45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1.65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dieciséis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0.0508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1.29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1.31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0.0453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1.15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1.04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0.0403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1.02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0.82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0.0359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0.91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0.65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0.0320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0.81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0,52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5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0.0285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0.72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0.41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5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0.0254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0.65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0.33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5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0.0226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0,57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0.26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5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0.0201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0,51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0,2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5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0.0179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0.45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25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0.0159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0.40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0.13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9110471" y="6486049"/>
            <a:ext cx="44411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108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8970" y="1090041"/>
            <a:ext cx="2025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Glosario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10146" y="1838451"/>
          <a:ext cx="8914130" cy="4374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825"/>
                <a:gridCol w="3594735"/>
                <a:gridCol w="631825"/>
                <a:gridCol w="631825"/>
                <a:gridCol w="3423920"/>
              </a:tblGrid>
              <a:tr h="2779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Glosario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Términos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611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AAC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Aluminum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Conductor: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cable de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hilos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aluminio.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SVT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14986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Cordón para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aspiradoras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uso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doméstico,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uso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ligero,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termoplásticos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300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V,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°C,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puede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llevar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tercer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tierra.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3458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ACSR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marR="2222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Aluminum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Steel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Reinforced: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aluminio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centro de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acero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galvanizado.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TC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51244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significa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Tray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(Cable para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instalado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charolas)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designación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es propia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UL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27278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ACSR/AW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1695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ACSR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con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centro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acero recubierto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aluminio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(AlumoWed).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También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conocido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como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ACSR-AS.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TF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2806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Fixture: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alambre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cable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hilos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almbrado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aparatos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eléctricos,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PVC,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60°C,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volts.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823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AWG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marR="3435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American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Wire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Gauge: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escala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calibres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americanos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alambres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cables,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también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conocida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como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B&amp;S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(Brown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Sharpe)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Wire Gauge.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TFFN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Fixture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Flexible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Nylon: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TFN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flexible.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52678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AWM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778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Appliance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Wiring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Material: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conductores destinados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alambrado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interno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aparatos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electrodomésticos.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TFN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Nylon: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TF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PVC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Nylon,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90°C,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volts.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040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BHT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Baja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Emisión 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Humos*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THHN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107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Heat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Nylon: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construcción,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con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PVC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Nylon,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clasificado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90°C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 seco.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176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BMC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ó BM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u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2984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B=Baja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Tensión,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M=Mensajero,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C=Cobre: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3+1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(3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cables conductores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aislados,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 mensajero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neutro,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desnudo).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 utilizan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líneas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aisladas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las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redes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distribución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aérea trifásica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baja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tensión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Luz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Fuerza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Centro (LyFC).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THHW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4191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Heat Moisture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(Water)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Resistant: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alambre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individual,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usado en construcción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 termoplástico de PVC,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°C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seco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75°C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ambiente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mojado.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56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EPR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marR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Ethylene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Propilene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Rubber,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Hule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sintético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termofijo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buenas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características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eléctricas,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térmicas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y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resistencia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efecto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corona.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|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Goma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Etileno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Propileno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THW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1841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Heat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Moisture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(Water) Resistant: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o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alambre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individual,</a:t>
                      </a:r>
                      <a:r>
                        <a:rPr sz="9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usado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construcción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termoplástico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PVC,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75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°C,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seco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húmedo.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27784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GPT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General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Propouse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Thermoplastic: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cables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alambrado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 general.*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THW-2¹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THW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90°C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ambientes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secos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ambientes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húmedos.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285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KCM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398780" algn="just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KiloCircularMil: unidad de área del sistema americano de calibres de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conductores eléctricos, igual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100 circular mils (CM). Anteriormente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conocida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como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MCM.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THWN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 marR="20129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Cable para construcción,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PVC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Nylon,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clasificado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75°C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seco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húmedo.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1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86049"/>
            <a:ext cx="49072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109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7958" y="1067561"/>
            <a:ext cx="7978140" cy="1083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37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Cantidad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máxima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según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diámetro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interno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0" dirty="0">
                <a:latin typeface="Calibri"/>
                <a:cs typeface="Calibri"/>
              </a:rPr>
              <a:t>conducto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(Metálico)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25" dirty="0">
                <a:latin typeface="Calibri"/>
                <a:cs typeface="Calibri"/>
              </a:rPr>
              <a:t>Tubo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Rígido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Metálico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30" dirty="0">
                <a:latin typeface="Calibri"/>
                <a:cs typeface="Calibri"/>
              </a:rPr>
              <a:t>Tabla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771.12.IX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(Continuación)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125" y="2412038"/>
            <a:ext cx="8062495" cy="263281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8970" y="1090041"/>
            <a:ext cx="2025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Glosario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26173" y="1622425"/>
          <a:ext cx="8725532" cy="4525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8490"/>
                <a:gridCol w="3519170"/>
                <a:gridCol w="618489"/>
                <a:gridCol w="618489"/>
                <a:gridCol w="3350894"/>
              </a:tblGrid>
              <a:tr h="240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780"/>
                        </a:lnSpc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Glosario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Términos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411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LDPE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Density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PolyEthylene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(PE):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polietileno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baja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densidad.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TP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marR="844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Tinsel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Cord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Parallel: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dos conductores paralelos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extraflexibles,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elastomérica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uso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ligero,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dispositivos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hasta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watts.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110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LS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Termino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definido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NOM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063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SCFI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indica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los cables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620" marR="1422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marcados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“LS”, cumplen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pruebas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propagación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incendio,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baja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emisión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Humos 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bajo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contenido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gas ácido,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pruebas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definidas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misma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NOM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063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SCFI.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TPE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PolyEthylene.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2543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MTW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8128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Machine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Tool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Wire: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conductor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sistema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termoplástico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 alambrado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máquinas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herramientas.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TW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Wire Moisture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(Water)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802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PE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1968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Polietileno: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termoplástico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base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unidades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repetitivas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etileno,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excelentes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características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dieléctricas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como: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alta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resistencia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baja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constante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dieléctrica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bajas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pérdidas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dieléctricas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todas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las frecuencias. Existen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tipos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básicos: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Polietileno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baja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densidad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polietileno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alta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densidad,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ambos para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75°C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operación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normal.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TWD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Thermoplastic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Wet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Duplex*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71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99815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PSD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38671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Cable Multiconductor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neutro,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Dúplex,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Triplex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Cuadruplex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Polietileno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distribución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aérea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 y 75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°C.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URD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DRS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marR="5200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Underground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Residencial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Distribution: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distribución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residencial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subterránea,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también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conocidos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como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DRS.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9997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PVC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PolyVinyl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Chloride: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poli-cloruro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vinilo,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compuesto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ampliamente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usado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620">
                        <a:lnSpc>
                          <a:spcPts val="105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como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WP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Wheather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Proof,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acometida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distribución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aérea, resistente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8255">
                        <a:lnSpc>
                          <a:spcPts val="105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intemperie,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polietileno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negro.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98386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SJ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41529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Hard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Service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Cord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Junior: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cordón uso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rudo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servicio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ligero,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elastomérico,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300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volts.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XHHW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marR="10350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Cable 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construcción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sz="9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XLPE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V, 90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°C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ambiente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seco,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75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°C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mojado.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00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SJT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620" marR="44830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Junior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hard service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thermoplastic: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cordón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portátil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termoplástico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300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V,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105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°C.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2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XLP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XLPE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marR="1397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Cross (X)-linked Polyethylene:Polietileno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cadena cruzada, polietileno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aditivos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químicos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forman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enlaces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permanentes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cadenas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estructura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molecular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polietileno,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esto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hace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polietileno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parezca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termofijo..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359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SPT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2089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Service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Parallel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Thermoplastic: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cordón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paralelo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PVC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 servicio ligero, 60°C,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300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volts.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(90 y 105° con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aislamiento de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PVC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adecuado).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ST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marR="34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Hard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Service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Cord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Thermoplastic: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cable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cordón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portátil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uso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rudo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servicio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pesado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con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aislamiento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cubierta termoplástica,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60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105°C,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volts.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32523" y="2313051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3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2523" y="2996945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3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2523" y="3356990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3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2523" y="4149090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3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2523" y="4509134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3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2523" y="4815078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3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2523" y="5121021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3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1489" y="5733250"/>
            <a:ext cx="8785225" cy="635"/>
          </a:xfrm>
          <a:custGeom>
            <a:avLst/>
            <a:gdLst/>
            <a:ahLst/>
            <a:cxnLst/>
            <a:rect l="l" t="t" r="r" b="b"/>
            <a:pathLst>
              <a:path w="8785225" h="635">
                <a:moveTo>
                  <a:pt x="0" y="0"/>
                </a:moveTo>
                <a:lnTo>
                  <a:pt x="8784958" y="12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2802" y="1871726"/>
            <a:ext cx="8785225" cy="0"/>
          </a:xfrm>
          <a:custGeom>
            <a:avLst/>
            <a:gdLst/>
            <a:ahLst/>
            <a:cxnLst/>
            <a:rect l="l" t="t" r="r" b="b"/>
            <a:pathLst>
              <a:path w="8785225">
                <a:moveTo>
                  <a:pt x="0" y="0"/>
                </a:moveTo>
                <a:lnTo>
                  <a:pt x="8785009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86049"/>
            <a:ext cx="31624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110</a:t>
            </a:fld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9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20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76999"/>
            <a:ext cx="414529" cy="172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111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48000" y="685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CALCULO DE SUPERFICIES</a:t>
            </a:r>
            <a:endParaRPr lang="es-ES" dirty="0"/>
          </a:p>
        </p:txBody>
      </p:sp>
      <p:grpSp>
        <p:nvGrpSpPr>
          <p:cNvPr id="14" name="Grupo 13"/>
          <p:cNvGrpSpPr/>
          <p:nvPr/>
        </p:nvGrpSpPr>
        <p:grpSpPr>
          <a:xfrm>
            <a:off x="2120831" y="1261445"/>
            <a:ext cx="4876800" cy="5245633"/>
            <a:chOff x="533400" y="1295399"/>
            <a:chExt cx="4876800" cy="5245633"/>
          </a:xfrm>
        </p:grpSpPr>
        <p:pic>
          <p:nvPicPr>
            <p:cNvPr id="1026" name="Picture 2" descr="infografico-superficie-figuras-geometricas-area-2d-formula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77" b="6413"/>
            <a:stretch/>
          </p:blipFill>
          <p:spPr bwMode="auto">
            <a:xfrm>
              <a:off x="533400" y="1295399"/>
              <a:ext cx="4876800" cy="5245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upo 6"/>
            <p:cNvGrpSpPr/>
            <p:nvPr/>
          </p:nvGrpSpPr>
          <p:grpSpPr>
            <a:xfrm>
              <a:off x="3276600" y="1905000"/>
              <a:ext cx="1066800" cy="398621"/>
              <a:chOff x="3505200" y="1981200"/>
              <a:chExt cx="1066800" cy="398621"/>
            </a:xfrm>
          </p:grpSpPr>
          <p:sp>
            <p:nvSpPr>
              <p:cNvPr id="6" name="CuadroTexto 5"/>
              <p:cNvSpPr txBox="1"/>
              <p:nvPr/>
            </p:nvSpPr>
            <p:spPr>
              <a:xfrm>
                <a:off x="3505200" y="2057400"/>
                <a:ext cx="381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i="1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 =</a:t>
                </a:r>
                <a:endParaRPr lang="es-ES" sz="1000" i="1" baseline="30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ymbol" panose="05050102010706020507" pitchFamily="18" charset="2"/>
                </a:endParaRP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3733800" y="1981200"/>
                <a:ext cx="838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i="1" u="sng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ymbol" panose="05050102010706020507" pitchFamily="18" charset="2"/>
                  </a:rPr>
                  <a:t>p </a:t>
                </a:r>
                <a:r>
                  <a:rPr lang="es-ES" sz="1000" i="1" u="sng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s-ES" sz="1000" i="1" u="sng" baseline="300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s-ES" sz="1000" i="1" u="sng" baseline="30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ymbol" panose="05050102010706020507" pitchFamily="18" charset="2"/>
                </a:endParaRP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3771900" y="2133600"/>
                <a:ext cx="381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i="1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4</a:t>
                </a:r>
                <a:endParaRPr lang="es-ES" sz="1000" i="1" baseline="30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ymbol" panose="05050102010706020507" pitchFamily="18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45449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01515" y="1090041"/>
            <a:ext cx="29394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Mantenimiento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las</a:t>
            </a:r>
            <a:r>
              <a:rPr sz="1600" spc="-10" dirty="0">
                <a:latin typeface="Calibri"/>
                <a:cs typeface="Calibri"/>
              </a:rPr>
              <a:t> instalaciones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2802" y="2092833"/>
            <a:ext cx="827214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latin typeface="Calibri"/>
                <a:cs typeface="Calibri"/>
              </a:rPr>
              <a:t>Las </a:t>
            </a:r>
            <a:r>
              <a:rPr sz="1800" i="1" spc="-10" dirty="0">
                <a:latin typeface="Calibri"/>
                <a:cs typeface="Calibri"/>
              </a:rPr>
              <a:t>instalaciones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eléctricas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deberán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ser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revisadas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periódicamente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y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mantenidas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-5" dirty="0">
                <a:latin typeface="Calibri"/>
                <a:cs typeface="Calibri"/>
              </a:rPr>
              <a:t> buen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estado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conservando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las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características</a:t>
            </a:r>
            <a:r>
              <a:rPr sz="1800" i="1" spc="5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originales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cada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uno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sus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componentes.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35" dirty="0">
                <a:latin typeface="Calibri"/>
                <a:cs typeface="Calibri"/>
              </a:rPr>
              <a:t>Todas </a:t>
            </a:r>
            <a:r>
              <a:rPr sz="1800" i="1" spc="-39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las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anormalidades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constatadas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potenciales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la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instalación,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detectables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el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material 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eléctrico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y </a:t>
            </a:r>
            <a:r>
              <a:rPr sz="1800" i="1" spc="-5" dirty="0">
                <a:latin typeface="Calibri"/>
                <a:cs typeface="Calibri"/>
              </a:rPr>
              <a:t>sus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accesorios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deben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ser corregidas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mediante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su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reemplazo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reparación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por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personal </a:t>
            </a:r>
            <a:r>
              <a:rPr sz="1800" i="1" spc="-15" dirty="0">
                <a:latin typeface="Calibri"/>
                <a:cs typeface="Calibri"/>
              </a:rPr>
              <a:t>competente.</a:t>
            </a:r>
            <a:endParaRPr sz="1800" dirty="0">
              <a:latin typeface="Calibri"/>
              <a:cs typeface="Calibri"/>
            </a:endParaRPr>
          </a:p>
          <a:p>
            <a:pPr marL="12700" marR="5080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</a:rPr>
              <a:t>La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reparación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debe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asegurar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el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restablecimiento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total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las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características</a:t>
            </a:r>
            <a:r>
              <a:rPr sz="1800" i="1" spc="5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originales</a:t>
            </a:r>
            <a:r>
              <a:rPr sz="1800" i="1" spc="4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del </a:t>
            </a:r>
            <a:r>
              <a:rPr sz="1800" i="1" spc="-39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elemento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fallado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y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su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asociación</a:t>
            </a:r>
            <a:r>
              <a:rPr sz="1800" i="1" spc="5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coordinación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caso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formar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parte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un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sistema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compuesto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por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más de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un elemento.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En</a:t>
            </a:r>
            <a:r>
              <a:rPr sz="1800" i="1" dirty="0">
                <a:latin typeface="Calibri"/>
                <a:cs typeface="Calibri"/>
              </a:rPr>
              <a:t> el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reemplazo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elementos </a:t>
            </a:r>
            <a:r>
              <a:rPr sz="1800" i="1" spc="-10" dirty="0">
                <a:latin typeface="Calibri"/>
                <a:cs typeface="Calibri"/>
              </a:rPr>
              <a:t>solo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se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utilizarán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aquellos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normalizados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por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IRAM o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IEC.</a:t>
            </a:r>
            <a:endParaRPr sz="1800" dirty="0">
              <a:latin typeface="Calibri"/>
              <a:cs typeface="Calibri"/>
            </a:endParaRPr>
          </a:p>
          <a:p>
            <a:pPr marL="12700" marR="64769">
              <a:lnSpc>
                <a:spcPct val="100000"/>
              </a:lnSpc>
              <a:spcBef>
                <a:spcPts val="5"/>
              </a:spcBef>
            </a:pPr>
            <a:r>
              <a:rPr sz="1800" i="1" spc="-5" dirty="0">
                <a:latin typeface="Calibri"/>
                <a:cs typeface="Calibri"/>
              </a:rPr>
              <a:t>La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actuación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sin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causa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conocida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los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dispositivos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protección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contra</a:t>
            </a:r>
            <a:r>
              <a:rPr sz="1800" i="1" spc="8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cortocircuitos, 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sobrecargas,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contactos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directos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indirectos,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deberá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ser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motivo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una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detallada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revisión </a:t>
            </a:r>
            <a:r>
              <a:rPr sz="1800" i="1" spc="-39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la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instalación</a:t>
            </a:r>
            <a:r>
              <a:rPr sz="1800" i="1" spc="3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antes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de </a:t>
            </a:r>
            <a:r>
              <a:rPr sz="1800" i="1" spc="-10" dirty="0">
                <a:latin typeface="Calibri"/>
                <a:cs typeface="Calibri"/>
              </a:rPr>
              <a:t>restablecer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el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servicio.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9110470" y="6476999"/>
            <a:ext cx="338329" cy="172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112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069" y="1854344"/>
            <a:ext cx="6898200" cy="23775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9607" y="1079680"/>
            <a:ext cx="7122159" cy="72580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600" spc="-5" dirty="0">
                <a:latin typeface="Calibri"/>
                <a:cs typeface="Calibri"/>
              </a:rPr>
              <a:t>Cantidad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máxima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según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diámetro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interno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0" dirty="0">
                <a:latin typeface="Calibri"/>
                <a:cs typeface="Calibri"/>
              </a:rPr>
              <a:t>conducto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(PVC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Rígido)</a:t>
            </a:r>
            <a:endParaRPr sz="1600">
              <a:latin typeface="Calibri"/>
              <a:cs typeface="Calibri"/>
            </a:endParaRPr>
          </a:p>
          <a:p>
            <a:pPr marL="1955164">
              <a:lnSpc>
                <a:spcPct val="100000"/>
              </a:lnSpc>
              <a:spcBef>
                <a:spcPts val="760"/>
              </a:spcBef>
            </a:pPr>
            <a:r>
              <a:rPr sz="1800" b="1" spc="-25" dirty="0">
                <a:latin typeface="Calibri"/>
                <a:cs typeface="Calibri"/>
              </a:rPr>
              <a:t>Tubo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Rígido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PVC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8148" y="4376603"/>
            <a:ext cx="6707674" cy="205294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125" y="2042764"/>
            <a:ext cx="9128052" cy="29992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3135" y="1067561"/>
            <a:ext cx="7411084" cy="737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Cantidad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máxima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según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diámetro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interno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(PVC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Corugado)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Calibri"/>
              <a:cs typeface="Calibri"/>
            </a:endParaRPr>
          </a:p>
          <a:p>
            <a:pPr marL="1921510">
              <a:lnSpc>
                <a:spcPct val="100000"/>
              </a:lnSpc>
            </a:pPr>
            <a:r>
              <a:rPr sz="1800" b="1" spc="-25" dirty="0">
                <a:latin typeface="Calibri"/>
                <a:cs typeface="Calibri"/>
              </a:rPr>
              <a:t>Tubo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corrugado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PVC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1916" y="5085194"/>
            <a:ext cx="8781415" cy="27749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latin typeface="Calibri"/>
                <a:cs typeface="Calibri"/>
              </a:rPr>
              <a:t>El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área total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ocupada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conductores,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incluida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aislación, no</a:t>
            </a:r>
            <a:r>
              <a:rPr sz="1200" spc="-10" dirty="0">
                <a:latin typeface="Calibri"/>
                <a:cs typeface="Calibri"/>
              </a:rPr>
              <a:t> será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mayor </a:t>
            </a:r>
            <a:r>
              <a:rPr sz="1200" dirty="0">
                <a:latin typeface="Calibri"/>
                <a:cs typeface="Calibri"/>
              </a:rPr>
              <a:t>que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el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35%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sección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interna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conducto.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8805" y="5538089"/>
            <a:ext cx="1381125" cy="962025"/>
            <a:chOff x="448805" y="5538089"/>
            <a:chExt cx="1381125" cy="962025"/>
          </a:xfrm>
        </p:grpSpPr>
        <p:sp>
          <p:nvSpPr>
            <p:cNvPr id="9" name="object 9"/>
            <p:cNvSpPr/>
            <p:nvPr/>
          </p:nvSpPr>
          <p:spPr>
            <a:xfrm>
              <a:off x="461505" y="5550789"/>
              <a:ext cx="936625" cy="936625"/>
            </a:xfrm>
            <a:custGeom>
              <a:avLst/>
              <a:gdLst/>
              <a:ahLst/>
              <a:cxnLst/>
              <a:rect l="l" t="t" r="r" b="b"/>
              <a:pathLst>
                <a:path w="936625" h="936625">
                  <a:moveTo>
                    <a:pt x="468045" y="0"/>
                  </a:moveTo>
                  <a:lnTo>
                    <a:pt x="420190" y="2416"/>
                  </a:lnTo>
                  <a:lnTo>
                    <a:pt x="373717" y="9507"/>
                  </a:lnTo>
                  <a:lnTo>
                    <a:pt x="328862" y="21038"/>
                  </a:lnTo>
                  <a:lnTo>
                    <a:pt x="285860" y="36775"/>
                  </a:lnTo>
                  <a:lnTo>
                    <a:pt x="244946" y="56481"/>
                  </a:lnTo>
                  <a:lnTo>
                    <a:pt x="206356" y="79922"/>
                  </a:lnTo>
                  <a:lnTo>
                    <a:pt x="170324" y="106863"/>
                  </a:lnTo>
                  <a:lnTo>
                    <a:pt x="137086" y="137067"/>
                  </a:lnTo>
                  <a:lnTo>
                    <a:pt x="106878" y="170302"/>
                  </a:lnTo>
                  <a:lnTo>
                    <a:pt x="79934" y="206330"/>
                  </a:lnTo>
                  <a:lnTo>
                    <a:pt x="56490" y="244917"/>
                  </a:lnTo>
                  <a:lnTo>
                    <a:pt x="36781" y="285828"/>
                  </a:lnTo>
                  <a:lnTo>
                    <a:pt x="21042" y="328828"/>
                  </a:lnTo>
                  <a:lnTo>
                    <a:pt x="9508" y="373681"/>
                  </a:lnTo>
                  <a:lnTo>
                    <a:pt x="2416" y="420152"/>
                  </a:lnTo>
                  <a:lnTo>
                    <a:pt x="0" y="468007"/>
                  </a:lnTo>
                  <a:lnTo>
                    <a:pt x="2416" y="515863"/>
                  </a:lnTo>
                  <a:lnTo>
                    <a:pt x="9508" y="562336"/>
                  </a:lnTo>
                  <a:lnTo>
                    <a:pt x="21042" y="607191"/>
                  </a:lnTo>
                  <a:lnTo>
                    <a:pt x="36781" y="650194"/>
                  </a:lnTo>
                  <a:lnTo>
                    <a:pt x="56490" y="691109"/>
                  </a:lnTo>
                  <a:lnTo>
                    <a:pt x="79934" y="729701"/>
                  </a:lnTo>
                  <a:lnTo>
                    <a:pt x="106878" y="765733"/>
                  </a:lnTo>
                  <a:lnTo>
                    <a:pt x="137086" y="798972"/>
                  </a:lnTo>
                  <a:lnTo>
                    <a:pt x="170324" y="829182"/>
                  </a:lnTo>
                  <a:lnTo>
                    <a:pt x="206356" y="856127"/>
                  </a:lnTo>
                  <a:lnTo>
                    <a:pt x="244946" y="879572"/>
                  </a:lnTo>
                  <a:lnTo>
                    <a:pt x="285860" y="899283"/>
                  </a:lnTo>
                  <a:lnTo>
                    <a:pt x="328862" y="915022"/>
                  </a:lnTo>
                  <a:lnTo>
                    <a:pt x="373717" y="926556"/>
                  </a:lnTo>
                  <a:lnTo>
                    <a:pt x="420190" y="933649"/>
                  </a:lnTo>
                  <a:lnTo>
                    <a:pt x="468045" y="936066"/>
                  </a:lnTo>
                  <a:lnTo>
                    <a:pt x="515901" y="933649"/>
                  </a:lnTo>
                  <a:lnTo>
                    <a:pt x="562375" y="926556"/>
                  </a:lnTo>
                  <a:lnTo>
                    <a:pt x="607232" y="915022"/>
                  </a:lnTo>
                  <a:lnTo>
                    <a:pt x="650236" y="899283"/>
                  </a:lnTo>
                  <a:lnTo>
                    <a:pt x="691153" y="879572"/>
                  </a:lnTo>
                  <a:lnTo>
                    <a:pt x="729747" y="856127"/>
                  </a:lnTo>
                  <a:lnTo>
                    <a:pt x="765782" y="829182"/>
                  </a:lnTo>
                  <a:lnTo>
                    <a:pt x="799023" y="798972"/>
                  </a:lnTo>
                  <a:lnTo>
                    <a:pt x="829235" y="765733"/>
                  </a:lnTo>
                  <a:lnTo>
                    <a:pt x="856183" y="729701"/>
                  </a:lnTo>
                  <a:lnTo>
                    <a:pt x="879630" y="691109"/>
                  </a:lnTo>
                  <a:lnTo>
                    <a:pt x="899342" y="650194"/>
                  </a:lnTo>
                  <a:lnTo>
                    <a:pt x="915083" y="607191"/>
                  </a:lnTo>
                  <a:lnTo>
                    <a:pt x="926619" y="562336"/>
                  </a:lnTo>
                  <a:lnTo>
                    <a:pt x="933712" y="515863"/>
                  </a:lnTo>
                  <a:lnTo>
                    <a:pt x="936129" y="468007"/>
                  </a:lnTo>
                  <a:lnTo>
                    <a:pt x="933712" y="420152"/>
                  </a:lnTo>
                  <a:lnTo>
                    <a:pt x="926619" y="373681"/>
                  </a:lnTo>
                  <a:lnTo>
                    <a:pt x="915083" y="328828"/>
                  </a:lnTo>
                  <a:lnTo>
                    <a:pt x="899342" y="285828"/>
                  </a:lnTo>
                  <a:lnTo>
                    <a:pt x="879630" y="244917"/>
                  </a:lnTo>
                  <a:lnTo>
                    <a:pt x="856183" y="206330"/>
                  </a:lnTo>
                  <a:lnTo>
                    <a:pt x="829235" y="170302"/>
                  </a:lnTo>
                  <a:lnTo>
                    <a:pt x="799023" y="137067"/>
                  </a:lnTo>
                  <a:lnTo>
                    <a:pt x="765782" y="106863"/>
                  </a:lnTo>
                  <a:lnTo>
                    <a:pt x="729747" y="79922"/>
                  </a:lnTo>
                  <a:lnTo>
                    <a:pt x="691153" y="56481"/>
                  </a:lnTo>
                  <a:lnTo>
                    <a:pt x="650236" y="36775"/>
                  </a:lnTo>
                  <a:lnTo>
                    <a:pt x="607232" y="21038"/>
                  </a:lnTo>
                  <a:lnTo>
                    <a:pt x="562375" y="9507"/>
                  </a:lnTo>
                  <a:lnTo>
                    <a:pt x="515901" y="2416"/>
                  </a:lnTo>
                  <a:lnTo>
                    <a:pt x="46804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1505" y="5550789"/>
              <a:ext cx="936625" cy="936625"/>
            </a:xfrm>
            <a:custGeom>
              <a:avLst/>
              <a:gdLst/>
              <a:ahLst/>
              <a:cxnLst/>
              <a:rect l="l" t="t" r="r" b="b"/>
              <a:pathLst>
                <a:path w="936625" h="936625">
                  <a:moveTo>
                    <a:pt x="0" y="468007"/>
                  </a:moveTo>
                  <a:lnTo>
                    <a:pt x="2416" y="420152"/>
                  </a:lnTo>
                  <a:lnTo>
                    <a:pt x="9508" y="373681"/>
                  </a:lnTo>
                  <a:lnTo>
                    <a:pt x="21042" y="328828"/>
                  </a:lnTo>
                  <a:lnTo>
                    <a:pt x="36781" y="285828"/>
                  </a:lnTo>
                  <a:lnTo>
                    <a:pt x="56490" y="244917"/>
                  </a:lnTo>
                  <a:lnTo>
                    <a:pt x="79934" y="206330"/>
                  </a:lnTo>
                  <a:lnTo>
                    <a:pt x="106878" y="170302"/>
                  </a:lnTo>
                  <a:lnTo>
                    <a:pt x="137086" y="137067"/>
                  </a:lnTo>
                  <a:lnTo>
                    <a:pt x="170324" y="106863"/>
                  </a:lnTo>
                  <a:lnTo>
                    <a:pt x="206356" y="79922"/>
                  </a:lnTo>
                  <a:lnTo>
                    <a:pt x="244946" y="56481"/>
                  </a:lnTo>
                  <a:lnTo>
                    <a:pt x="285860" y="36775"/>
                  </a:lnTo>
                  <a:lnTo>
                    <a:pt x="328862" y="21038"/>
                  </a:lnTo>
                  <a:lnTo>
                    <a:pt x="373717" y="9507"/>
                  </a:lnTo>
                  <a:lnTo>
                    <a:pt x="420190" y="2416"/>
                  </a:lnTo>
                  <a:lnTo>
                    <a:pt x="468045" y="0"/>
                  </a:lnTo>
                  <a:lnTo>
                    <a:pt x="515901" y="2416"/>
                  </a:lnTo>
                  <a:lnTo>
                    <a:pt x="562375" y="9507"/>
                  </a:lnTo>
                  <a:lnTo>
                    <a:pt x="607232" y="21038"/>
                  </a:lnTo>
                  <a:lnTo>
                    <a:pt x="650236" y="36775"/>
                  </a:lnTo>
                  <a:lnTo>
                    <a:pt x="691153" y="56481"/>
                  </a:lnTo>
                  <a:lnTo>
                    <a:pt x="729747" y="79922"/>
                  </a:lnTo>
                  <a:lnTo>
                    <a:pt x="765782" y="106863"/>
                  </a:lnTo>
                  <a:lnTo>
                    <a:pt x="799023" y="137067"/>
                  </a:lnTo>
                  <a:lnTo>
                    <a:pt x="829235" y="170302"/>
                  </a:lnTo>
                  <a:lnTo>
                    <a:pt x="856183" y="206330"/>
                  </a:lnTo>
                  <a:lnTo>
                    <a:pt x="879630" y="244917"/>
                  </a:lnTo>
                  <a:lnTo>
                    <a:pt x="899342" y="285828"/>
                  </a:lnTo>
                  <a:lnTo>
                    <a:pt x="915083" y="328828"/>
                  </a:lnTo>
                  <a:lnTo>
                    <a:pt x="926619" y="373681"/>
                  </a:lnTo>
                  <a:lnTo>
                    <a:pt x="933712" y="420152"/>
                  </a:lnTo>
                  <a:lnTo>
                    <a:pt x="936129" y="468007"/>
                  </a:lnTo>
                  <a:lnTo>
                    <a:pt x="933712" y="515863"/>
                  </a:lnTo>
                  <a:lnTo>
                    <a:pt x="926619" y="562336"/>
                  </a:lnTo>
                  <a:lnTo>
                    <a:pt x="915083" y="607191"/>
                  </a:lnTo>
                  <a:lnTo>
                    <a:pt x="899342" y="650194"/>
                  </a:lnTo>
                  <a:lnTo>
                    <a:pt x="879630" y="691109"/>
                  </a:lnTo>
                  <a:lnTo>
                    <a:pt x="856183" y="729701"/>
                  </a:lnTo>
                  <a:lnTo>
                    <a:pt x="829235" y="765733"/>
                  </a:lnTo>
                  <a:lnTo>
                    <a:pt x="799023" y="798972"/>
                  </a:lnTo>
                  <a:lnTo>
                    <a:pt x="765782" y="829182"/>
                  </a:lnTo>
                  <a:lnTo>
                    <a:pt x="729747" y="856127"/>
                  </a:lnTo>
                  <a:lnTo>
                    <a:pt x="691153" y="879572"/>
                  </a:lnTo>
                  <a:lnTo>
                    <a:pt x="650236" y="899283"/>
                  </a:lnTo>
                  <a:lnTo>
                    <a:pt x="607232" y="915022"/>
                  </a:lnTo>
                  <a:lnTo>
                    <a:pt x="562375" y="926556"/>
                  </a:lnTo>
                  <a:lnTo>
                    <a:pt x="515901" y="933649"/>
                  </a:lnTo>
                  <a:lnTo>
                    <a:pt x="468045" y="936066"/>
                  </a:lnTo>
                  <a:lnTo>
                    <a:pt x="420190" y="933649"/>
                  </a:lnTo>
                  <a:lnTo>
                    <a:pt x="373717" y="926556"/>
                  </a:lnTo>
                  <a:lnTo>
                    <a:pt x="328862" y="915022"/>
                  </a:lnTo>
                  <a:lnTo>
                    <a:pt x="285860" y="899283"/>
                  </a:lnTo>
                  <a:lnTo>
                    <a:pt x="244946" y="879572"/>
                  </a:lnTo>
                  <a:lnTo>
                    <a:pt x="206356" y="856127"/>
                  </a:lnTo>
                  <a:lnTo>
                    <a:pt x="170324" y="829182"/>
                  </a:lnTo>
                  <a:lnTo>
                    <a:pt x="137086" y="798972"/>
                  </a:lnTo>
                  <a:lnTo>
                    <a:pt x="106878" y="765733"/>
                  </a:lnTo>
                  <a:lnTo>
                    <a:pt x="79934" y="729701"/>
                  </a:lnTo>
                  <a:lnTo>
                    <a:pt x="56490" y="691109"/>
                  </a:lnTo>
                  <a:lnTo>
                    <a:pt x="36781" y="650194"/>
                  </a:lnTo>
                  <a:lnTo>
                    <a:pt x="21042" y="607191"/>
                  </a:lnTo>
                  <a:lnTo>
                    <a:pt x="9508" y="562336"/>
                  </a:lnTo>
                  <a:lnTo>
                    <a:pt x="2416" y="515863"/>
                  </a:lnTo>
                  <a:lnTo>
                    <a:pt x="0" y="46800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510" y="5640755"/>
              <a:ext cx="756081" cy="75608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1510" y="564075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0" y="378040"/>
                  </a:moveTo>
                  <a:lnTo>
                    <a:pt x="2945" y="330619"/>
                  </a:lnTo>
                  <a:lnTo>
                    <a:pt x="11545" y="284956"/>
                  </a:lnTo>
                  <a:lnTo>
                    <a:pt x="25446" y="241405"/>
                  </a:lnTo>
                  <a:lnTo>
                    <a:pt x="44293" y="200321"/>
                  </a:lnTo>
                  <a:lnTo>
                    <a:pt x="67731" y="162057"/>
                  </a:lnTo>
                  <a:lnTo>
                    <a:pt x="95408" y="126968"/>
                  </a:lnTo>
                  <a:lnTo>
                    <a:pt x="126968" y="95408"/>
                  </a:lnTo>
                  <a:lnTo>
                    <a:pt x="162057" y="67731"/>
                  </a:lnTo>
                  <a:lnTo>
                    <a:pt x="200321" y="44293"/>
                  </a:lnTo>
                  <a:lnTo>
                    <a:pt x="241405" y="25446"/>
                  </a:lnTo>
                  <a:lnTo>
                    <a:pt x="284956" y="11545"/>
                  </a:lnTo>
                  <a:lnTo>
                    <a:pt x="330619" y="2945"/>
                  </a:lnTo>
                  <a:lnTo>
                    <a:pt x="378040" y="0"/>
                  </a:lnTo>
                  <a:lnTo>
                    <a:pt x="425461" y="2945"/>
                  </a:lnTo>
                  <a:lnTo>
                    <a:pt x="471125" y="11545"/>
                  </a:lnTo>
                  <a:lnTo>
                    <a:pt x="514676" y="25446"/>
                  </a:lnTo>
                  <a:lnTo>
                    <a:pt x="555760" y="44293"/>
                  </a:lnTo>
                  <a:lnTo>
                    <a:pt x="594024" y="67731"/>
                  </a:lnTo>
                  <a:lnTo>
                    <a:pt x="629113" y="95408"/>
                  </a:lnTo>
                  <a:lnTo>
                    <a:pt x="660673" y="126968"/>
                  </a:lnTo>
                  <a:lnTo>
                    <a:pt x="688349" y="162057"/>
                  </a:lnTo>
                  <a:lnTo>
                    <a:pt x="711788" y="200321"/>
                  </a:lnTo>
                  <a:lnTo>
                    <a:pt x="730635" y="241405"/>
                  </a:lnTo>
                  <a:lnTo>
                    <a:pt x="744536" y="284956"/>
                  </a:lnTo>
                  <a:lnTo>
                    <a:pt x="753136" y="330619"/>
                  </a:lnTo>
                  <a:lnTo>
                    <a:pt x="756081" y="378040"/>
                  </a:lnTo>
                  <a:lnTo>
                    <a:pt x="753136" y="425461"/>
                  </a:lnTo>
                  <a:lnTo>
                    <a:pt x="744536" y="471125"/>
                  </a:lnTo>
                  <a:lnTo>
                    <a:pt x="730635" y="514676"/>
                  </a:lnTo>
                  <a:lnTo>
                    <a:pt x="711788" y="555760"/>
                  </a:lnTo>
                  <a:lnTo>
                    <a:pt x="688349" y="594024"/>
                  </a:lnTo>
                  <a:lnTo>
                    <a:pt x="660673" y="629113"/>
                  </a:lnTo>
                  <a:lnTo>
                    <a:pt x="629113" y="660673"/>
                  </a:lnTo>
                  <a:lnTo>
                    <a:pt x="594024" y="688349"/>
                  </a:lnTo>
                  <a:lnTo>
                    <a:pt x="555760" y="711788"/>
                  </a:lnTo>
                  <a:lnTo>
                    <a:pt x="514676" y="730635"/>
                  </a:lnTo>
                  <a:lnTo>
                    <a:pt x="471125" y="744536"/>
                  </a:lnTo>
                  <a:lnTo>
                    <a:pt x="425461" y="753136"/>
                  </a:lnTo>
                  <a:lnTo>
                    <a:pt x="378040" y="756081"/>
                  </a:lnTo>
                  <a:lnTo>
                    <a:pt x="330619" y="753136"/>
                  </a:lnTo>
                  <a:lnTo>
                    <a:pt x="284956" y="744536"/>
                  </a:lnTo>
                  <a:lnTo>
                    <a:pt x="241405" y="730635"/>
                  </a:lnTo>
                  <a:lnTo>
                    <a:pt x="200321" y="711788"/>
                  </a:lnTo>
                  <a:lnTo>
                    <a:pt x="162057" y="688349"/>
                  </a:lnTo>
                  <a:lnTo>
                    <a:pt x="126968" y="660673"/>
                  </a:lnTo>
                  <a:lnTo>
                    <a:pt x="95408" y="629113"/>
                  </a:lnTo>
                  <a:lnTo>
                    <a:pt x="67731" y="594024"/>
                  </a:lnTo>
                  <a:lnTo>
                    <a:pt x="44293" y="555760"/>
                  </a:lnTo>
                  <a:lnTo>
                    <a:pt x="25446" y="514676"/>
                  </a:lnTo>
                  <a:lnTo>
                    <a:pt x="11545" y="471125"/>
                  </a:lnTo>
                  <a:lnTo>
                    <a:pt x="2945" y="425461"/>
                  </a:lnTo>
                  <a:lnTo>
                    <a:pt x="0" y="37804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7564" y="6099810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90004" y="0"/>
                  </a:moveTo>
                  <a:lnTo>
                    <a:pt x="54971" y="7779"/>
                  </a:lnTo>
                  <a:lnTo>
                    <a:pt x="26362" y="28997"/>
                  </a:lnTo>
                  <a:lnTo>
                    <a:pt x="7073" y="60468"/>
                  </a:lnTo>
                  <a:lnTo>
                    <a:pt x="0" y="99009"/>
                  </a:lnTo>
                  <a:lnTo>
                    <a:pt x="7073" y="137544"/>
                  </a:lnTo>
                  <a:lnTo>
                    <a:pt x="26362" y="169016"/>
                  </a:lnTo>
                  <a:lnTo>
                    <a:pt x="54971" y="190236"/>
                  </a:lnTo>
                  <a:lnTo>
                    <a:pt x="90004" y="198018"/>
                  </a:lnTo>
                  <a:lnTo>
                    <a:pt x="125045" y="190236"/>
                  </a:lnTo>
                  <a:lnTo>
                    <a:pt x="153658" y="169016"/>
                  </a:lnTo>
                  <a:lnTo>
                    <a:pt x="172949" y="137544"/>
                  </a:lnTo>
                  <a:lnTo>
                    <a:pt x="180022" y="99009"/>
                  </a:lnTo>
                  <a:lnTo>
                    <a:pt x="172949" y="60468"/>
                  </a:lnTo>
                  <a:lnTo>
                    <a:pt x="153658" y="28997"/>
                  </a:lnTo>
                  <a:lnTo>
                    <a:pt x="125045" y="7779"/>
                  </a:lnTo>
                  <a:lnTo>
                    <a:pt x="900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37564" y="6099810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0" y="99009"/>
                  </a:moveTo>
                  <a:lnTo>
                    <a:pt x="7073" y="60468"/>
                  </a:lnTo>
                  <a:lnTo>
                    <a:pt x="26362" y="28997"/>
                  </a:lnTo>
                  <a:lnTo>
                    <a:pt x="54971" y="7779"/>
                  </a:lnTo>
                  <a:lnTo>
                    <a:pt x="90004" y="0"/>
                  </a:lnTo>
                  <a:lnTo>
                    <a:pt x="125045" y="7779"/>
                  </a:lnTo>
                  <a:lnTo>
                    <a:pt x="153658" y="28997"/>
                  </a:lnTo>
                  <a:lnTo>
                    <a:pt x="172949" y="60468"/>
                  </a:lnTo>
                  <a:lnTo>
                    <a:pt x="180022" y="99009"/>
                  </a:lnTo>
                  <a:lnTo>
                    <a:pt x="172949" y="137544"/>
                  </a:lnTo>
                  <a:lnTo>
                    <a:pt x="153658" y="169016"/>
                  </a:lnTo>
                  <a:lnTo>
                    <a:pt x="125045" y="190236"/>
                  </a:lnTo>
                  <a:lnTo>
                    <a:pt x="90004" y="198018"/>
                  </a:lnTo>
                  <a:lnTo>
                    <a:pt x="54971" y="190236"/>
                  </a:lnTo>
                  <a:lnTo>
                    <a:pt x="26362" y="169016"/>
                  </a:lnTo>
                  <a:lnTo>
                    <a:pt x="7073" y="137544"/>
                  </a:lnTo>
                  <a:lnTo>
                    <a:pt x="0" y="99009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82573" y="6149314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60">
                  <a:moveTo>
                    <a:pt x="44996" y="0"/>
                  </a:moveTo>
                  <a:lnTo>
                    <a:pt x="27480" y="3889"/>
                  </a:lnTo>
                  <a:lnTo>
                    <a:pt x="13177" y="14498"/>
                  </a:lnTo>
                  <a:lnTo>
                    <a:pt x="3535" y="30234"/>
                  </a:lnTo>
                  <a:lnTo>
                    <a:pt x="0" y="49504"/>
                  </a:lnTo>
                  <a:lnTo>
                    <a:pt x="3535" y="68775"/>
                  </a:lnTo>
                  <a:lnTo>
                    <a:pt x="13177" y="84510"/>
                  </a:lnTo>
                  <a:lnTo>
                    <a:pt x="27480" y="95119"/>
                  </a:lnTo>
                  <a:lnTo>
                    <a:pt x="44996" y="99009"/>
                  </a:lnTo>
                  <a:lnTo>
                    <a:pt x="62519" y="95119"/>
                  </a:lnTo>
                  <a:lnTo>
                    <a:pt x="76825" y="84510"/>
                  </a:lnTo>
                  <a:lnTo>
                    <a:pt x="86469" y="68775"/>
                  </a:lnTo>
                  <a:lnTo>
                    <a:pt x="90004" y="49504"/>
                  </a:lnTo>
                  <a:lnTo>
                    <a:pt x="86469" y="30234"/>
                  </a:lnTo>
                  <a:lnTo>
                    <a:pt x="76825" y="14498"/>
                  </a:lnTo>
                  <a:lnTo>
                    <a:pt x="62519" y="3889"/>
                  </a:lnTo>
                  <a:lnTo>
                    <a:pt x="44996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2573" y="6149314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60">
                  <a:moveTo>
                    <a:pt x="0" y="49504"/>
                  </a:moveTo>
                  <a:lnTo>
                    <a:pt x="3535" y="30234"/>
                  </a:lnTo>
                  <a:lnTo>
                    <a:pt x="13177" y="14498"/>
                  </a:lnTo>
                  <a:lnTo>
                    <a:pt x="27480" y="3889"/>
                  </a:lnTo>
                  <a:lnTo>
                    <a:pt x="44996" y="0"/>
                  </a:lnTo>
                  <a:lnTo>
                    <a:pt x="62519" y="3889"/>
                  </a:lnTo>
                  <a:lnTo>
                    <a:pt x="76825" y="14498"/>
                  </a:lnTo>
                  <a:lnTo>
                    <a:pt x="86469" y="30234"/>
                  </a:lnTo>
                  <a:lnTo>
                    <a:pt x="90004" y="49504"/>
                  </a:lnTo>
                  <a:lnTo>
                    <a:pt x="86469" y="68775"/>
                  </a:lnTo>
                  <a:lnTo>
                    <a:pt x="76825" y="84510"/>
                  </a:lnTo>
                  <a:lnTo>
                    <a:pt x="62519" y="95119"/>
                  </a:lnTo>
                  <a:lnTo>
                    <a:pt x="44996" y="99009"/>
                  </a:lnTo>
                  <a:lnTo>
                    <a:pt x="27480" y="95119"/>
                  </a:lnTo>
                  <a:lnTo>
                    <a:pt x="13177" y="84510"/>
                  </a:lnTo>
                  <a:lnTo>
                    <a:pt x="3535" y="68775"/>
                  </a:lnTo>
                  <a:lnTo>
                    <a:pt x="0" y="49504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39546" y="6198819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90004" y="0"/>
                  </a:moveTo>
                  <a:lnTo>
                    <a:pt x="54971" y="7779"/>
                  </a:lnTo>
                  <a:lnTo>
                    <a:pt x="26362" y="28997"/>
                  </a:lnTo>
                  <a:lnTo>
                    <a:pt x="7073" y="60468"/>
                  </a:lnTo>
                  <a:lnTo>
                    <a:pt x="0" y="99009"/>
                  </a:lnTo>
                  <a:lnTo>
                    <a:pt x="7073" y="137550"/>
                  </a:lnTo>
                  <a:lnTo>
                    <a:pt x="26362" y="169021"/>
                  </a:lnTo>
                  <a:lnTo>
                    <a:pt x="54971" y="190238"/>
                  </a:lnTo>
                  <a:lnTo>
                    <a:pt x="90004" y="198018"/>
                  </a:lnTo>
                  <a:lnTo>
                    <a:pt x="125040" y="190238"/>
                  </a:lnTo>
                  <a:lnTo>
                    <a:pt x="153654" y="169021"/>
                  </a:lnTo>
                  <a:lnTo>
                    <a:pt x="172947" y="137550"/>
                  </a:lnTo>
                  <a:lnTo>
                    <a:pt x="180022" y="99009"/>
                  </a:lnTo>
                  <a:lnTo>
                    <a:pt x="172947" y="60468"/>
                  </a:lnTo>
                  <a:lnTo>
                    <a:pt x="153654" y="28997"/>
                  </a:lnTo>
                  <a:lnTo>
                    <a:pt x="125040" y="7779"/>
                  </a:lnTo>
                  <a:lnTo>
                    <a:pt x="90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39546" y="6198819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0" y="99009"/>
                  </a:moveTo>
                  <a:lnTo>
                    <a:pt x="7073" y="60468"/>
                  </a:lnTo>
                  <a:lnTo>
                    <a:pt x="26362" y="28997"/>
                  </a:lnTo>
                  <a:lnTo>
                    <a:pt x="54971" y="7779"/>
                  </a:lnTo>
                  <a:lnTo>
                    <a:pt x="90004" y="0"/>
                  </a:lnTo>
                  <a:lnTo>
                    <a:pt x="125040" y="7779"/>
                  </a:lnTo>
                  <a:lnTo>
                    <a:pt x="153654" y="28997"/>
                  </a:lnTo>
                  <a:lnTo>
                    <a:pt x="172947" y="60468"/>
                  </a:lnTo>
                  <a:lnTo>
                    <a:pt x="180022" y="99009"/>
                  </a:lnTo>
                  <a:lnTo>
                    <a:pt x="172947" y="137550"/>
                  </a:lnTo>
                  <a:lnTo>
                    <a:pt x="153654" y="169021"/>
                  </a:lnTo>
                  <a:lnTo>
                    <a:pt x="125040" y="190238"/>
                  </a:lnTo>
                  <a:lnTo>
                    <a:pt x="90004" y="198018"/>
                  </a:lnTo>
                  <a:lnTo>
                    <a:pt x="54971" y="190238"/>
                  </a:lnTo>
                  <a:lnTo>
                    <a:pt x="26362" y="169021"/>
                  </a:lnTo>
                  <a:lnTo>
                    <a:pt x="7073" y="137550"/>
                  </a:lnTo>
                  <a:lnTo>
                    <a:pt x="0" y="99009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4542" y="6248323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60">
                  <a:moveTo>
                    <a:pt x="45008" y="0"/>
                  </a:moveTo>
                  <a:lnTo>
                    <a:pt x="27490" y="3889"/>
                  </a:lnTo>
                  <a:lnTo>
                    <a:pt x="13184" y="14498"/>
                  </a:lnTo>
                  <a:lnTo>
                    <a:pt x="3537" y="30234"/>
                  </a:lnTo>
                  <a:lnTo>
                    <a:pt x="0" y="49504"/>
                  </a:lnTo>
                  <a:lnTo>
                    <a:pt x="3537" y="68775"/>
                  </a:lnTo>
                  <a:lnTo>
                    <a:pt x="13184" y="84510"/>
                  </a:lnTo>
                  <a:lnTo>
                    <a:pt x="27490" y="95119"/>
                  </a:lnTo>
                  <a:lnTo>
                    <a:pt x="45008" y="99009"/>
                  </a:lnTo>
                  <a:lnTo>
                    <a:pt x="62526" y="95119"/>
                  </a:lnTo>
                  <a:lnTo>
                    <a:pt x="76833" y="84510"/>
                  </a:lnTo>
                  <a:lnTo>
                    <a:pt x="86480" y="68775"/>
                  </a:lnTo>
                  <a:lnTo>
                    <a:pt x="90017" y="49504"/>
                  </a:lnTo>
                  <a:lnTo>
                    <a:pt x="86480" y="30234"/>
                  </a:lnTo>
                  <a:lnTo>
                    <a:pt x="76833" y="14498"/>
                  </a:lnTo>
                  <a:lnTo>
                    <a:pt x="62526" y="3889"/>
                  </a:lnTo>
                  <a:lnTo>
                    <a:pt x="4500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84542" y="6248323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60">
                  <a:moveTo>
                    <a:pt x="0" y="49504"/>
                  </a:moveTo>
                  <a:lnTo>
                    <a:pt x="3537" y="30234"/>
                  </a:lnTo>
                  <a:lnTo>
                    <a:pt x="13184" y="14498"/>
                  </a:lnTo>
                  <a:lnTo>
                    <a:pt x="27490" y="3889"/>
                  </a:lnTo>
                  <a:lnTo>
                    <a:pt x="45008" y="0"/>
                  </a:lnTo>
                  <a:lnTo>
                    <a:pt x="62526" y="3889"/>
                  </a:lnTo>
                  <a:lnTo>
                    <a:pt x="76833" y="14498"/>
                  </a:lnTo>
                  <a:lnTo>
                    <a:pt x="86480" y="30234"/>
                  </a:lnTo>
                  <a:lnTo>
                    <a:pt x="90017" y="49504"/>
                  </a:lnTo>
                  <a:lnTo>
                    <a:pt x="86480" y="68775"/>
                  </a:lnTo>
                  <a:lnTo>
                    <a:pt x="76833" y="84510"/>
                  </a:lnTo>
                  <a:lnTo>
                    <a:pt x="62526" y="95119"/>
                  </a:lnTo>
                  <a:lnTo>
                    <a:pt x="45008" y="99009"/>
                  </a:lnTo>
                  <a:lnTo>
                    <a:pt x="27490" y="95119"/>
                  </a:lnTo>
                  <a:lnTo>
                    <a:pt x="13184" y="84510"/>
                  </a:lnTo>
                  <a:lnTo>
                    <a:pt x="3537" y="68775"/>
                  </a:lnTo>
                  <a:lnTo>
                    <a:pt x="0" y="49504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1375" y="6101410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90004" y="0"/>
                  </a:moveTo>
                  <a:lnTo>
                    <a:pt x="54971" y="7779"/>
                  </a:lnTo>
                  <a:lnTo>
                    <a:pt x="26362" y="28997"/>
                  </a:lnTo>
                  <a:lnTo>
                    <a:pt x="7073" y="60468"/>
                  </a:lnTo>
                  <a:lnTo>
                    <a:pt x="0" y="99009"/>
                  </a:lnTo>
                  <a:lnTo>
                    <a:pt x="7073" y="137544"/>
                  </a:lnTo>
                  <a:lnTo>
                    <a:pt x="26362" y="169016"/>
                  </a:lnTo>
                  <a:lnTo>
                    <a:pt x="54971" y="190236"/>
                  </a:lnTo>
                  <a:lnTo>
                    <a:pt x="90004" y="198018"/>
                  </a:lnTo>
                  <a:lnTo>
                    <a:pt x="125045" y="190236"/>
                  </a:lnTo>
                  <a:lnTo>
                    <a:pt x="153658" y="169016"/>
                  </a:lnTo>
                  <a:lnTo>
                    <a:pt x="172949" y="137544"/>
                  </a:lnTo>
                  <a:lnTo>
                    <a:pt x="180022" y="99009"/>
                  </a:lnTo>
                  <a:lnTo>
                    <a:pt x="172949" y="60468"/>
                  </a:lnTo>
                  <a:lnTo>
                    <a:pt x="153658" y="28997"/>
                  </a:lnTo>
                  <a:lnTo>
                    <a:pt x="125045" y="7779"/>
                  </a:lnTo>
                  <a:lnTo>
                    <a:pt x="900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1375" y="6101410"/>
              <a:ext cx="180340" cy="198120"/>
            </a:xfrm>
            <a:custGeom>
              <a:avLst/>
              <a:gdLst/>
              <a:ahLst/>
              <a:cxnLst/>
              <a:rect l="l" t="t" r="r" b="b"/>
              <a:pathLst>
                <a:path w="180340" h="198120">
                  <a:moveTo>
                    <a:pt x="0" y="99009"/>
                  </a:moveTo>
                  <a:lnTo>
                    <a:pt x="7073" y="60468"/>
                  </a:lnTo>
                  <a:lnTo>
                    <a:pt x="26362" y="28997"/>
                  </a:lnTo>
                  <a:lnTo>
                    <a:pt x="54971" y="7779"/>
                  </a:lnTo>
                  <a:lnTo>
                    <a:pt x="90004" y="0"/>
                  </a:lnTo>
                  <a:lnTo>
                    <a:pt x="125045" y="7779"/>
                  </a:lnTo>
                  <a:lnTo>
                    <a:pt x="153658" y="28997"/>
                  </a:lnTo>
                  <a:lnTo>
                    <a:pt x="172949" y="60468"/>
                  </a:lnTo>
                  <a:lnTo>
                    <a:pt x="180022" y="99009"/>
                  </a:lnTo>
                  <a:lnTo>
                    <a:pt x="172949" y="137544"/>
                  </a:lnTo>
                  <a:lnTo>
                    <a:pt x="153658" y="169016"/>
                  </a:lnTo>
                  <a:lnTo>
                    <a:pt x="125045" y="190236"/>
                  </a:lnTo>
                  <a:lnTo>
                    <a:pt x="90004" y="198018"/>
                  </a:lnTo>
                  <a:lnTo>
                    <a:pt x="54971" y="190236"/>
                  </a:lnTo>
                  <a:lnTo>
                    <a:pt x="26362" y="169016"/>
                  </a:lnTo>
                  <a:lnTo>
                    <a:pt x="7073" y="137544"/>
                  </a:lnTo>
                  <a:lnTo>
                    <a:pt x="0" y="99009"/>
                  </a:lnTo>
                  <a:close/>
                </a:path>
              </a:pathLst>
            </a:custGeom>
            <a:ln w="254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6384" y="6150914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70" h="99060">
                  <a:moveTo>
                    <a:pt x="44996" y="0"/>
                  </a:moveTo>
                  <a:lnTo>
                    <a:pt x="27480" y="3889"/>
                  </a:lnTo>
                  <a:lnTo>
                    <a:pt x="13177" y="14498"/>
                  </a:lnTo>
                  <a:lnTo>
                    <a:pt x="3535" y="30234"/>
                  </a:lnTo>
                  <a:lnTo>
                    <a:pt x="0" y="49504"/>
                  </a:lnTo>
                  <a:lnTo>
                    <a:pt x="3535" y="68775"/>
                  </a:lnTo>
                  <a:lnTo>
                    <a:pt x="13177" y="84510"/>
                  </a:lnTo>
                  <a:lnTo>
                    <a:pt x="27480" y="95119"/>
                  </a:lnTo>
                  <a:lnTo>
                    <a:pt x="44996" y="99009"/>
                  </a:lnTo>
                  <a:lnTo>
                    <a:pt x="62513" y="95119"/>
                  </a:lnTo>
                  <a:lnTo>
                    <a:pt x="76820" y="84510"/>
                  </a:lnTo>
                  <a:lnTo>
                    <a:pt x="86467" y="68775"/>
                  </a:lnTo>
                  <a:lnTo>
                    <a:pt x="90004" y="49504"/>
                  </a:lnTo>
                  <a:lnTo>
                    <a:pt x="86467" y="30234"/>
                  </a:lnTo>
                  <a:lnTo>
                    <a:pt x="76820" y="14498"/>
                  </a:lnTo>
                  <a:lnTo>
                    <a:pt x="62513" y="3889"/>
                  </a:lnTo>
                  <a:lnTo>
                    <a:pt x="44996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6384" y="6150914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70" h="99060">
                  <a:moveTo>
                    <a:pt x="0" y="49504"/>
                  </a:moveTo>
                  <a:lnTo>
                    <a:pt x="3535" y="30234"/>
                  </a:lnTo>
                  <a:lnTo>
                    <a:pt x="13177" y="14498"/>
                  </a:lnTo>
                  <a:lnTo>
                    <a:pt x="27480" y="3889"/>
                  </a:lnTo>
                  <a:lnTo>
                    <a:pt x="44996" y="0"/>
                  </a:lnTo>
                  <a:lnTo>
                    <a:pt x="62513" y="3889"/>
                  </a:lnTo>
                  <a:lnTo>
                    <a:pt x="76820" y="14498"/>
                  </a:lnTo>
                  <a:lnTo>
                    <a:pt x="86467" y="30234"/>
                  </a:lnTo>
                  <a:lnTo>
                    <a:pt x="90004" y="49504"/>
                  </a:lnTo>
                  <a:lnTo>
                    <a:pt x="86467" y="68775"/>
                  </a:lnTo>
                  <a:lnTo>
                    <a:pt x="76820" y="84510"/>
                  </a:lnTo>
                  <a:lnTo>
                    <a:pt x="62513" y="95119"/>
                  </a:lnTo>
                  <a:lnTo>
                    <a:pt x="44996" y="99009"/>
                  </a:lnTo>
                  <a:lnTo>
                    <a:pt x="27480" y="95119"/>
                  </a:lnTo>
                  <a:lnTo>
                    <a:pt x="13177" y="84510"/>
                  </a:lnTo>
                  <a:lnTo>
                    <a:pt x="3535" y="68775"/>
                  </a:lnTo>
                  <a:lnTo>
                    <a:pt x="0" y="49504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23657" y="5550789"/>
              <a:ext cx="706120" cy="554355"/>
            </a:xfrm>
            <a:custGeom>
              <a:avLst/>
              <a:gdLst/>
              <a:ahLst/>
              <a:cxnLst/>
              <a:rect l="l" t="t" r="r" b="b"/>
              <a:pathLst>
                <a:path w="706119" h="554354">
                  <a:moveTo>
                    <a:pt x="686132" y="15439"/>
                  </a:moveTo>
                  <a:lnTo>
                    <a:pt x="673681" y="17140"/>
                  </a:lnTo>
                  <a:lnTo>
                    <a:pt x="0" y="544017"/>
                  </a:lnTo>
                  <a:lnTo>
                    <a:pt x="7823" y="554024"/>
                  </a:lnTo>
                  <a:lnTo>
                    <a:pt x="681418" y="27278"/>
                  </a:lnTo>
                  <a:lnTo>
                    <a:pt x="686132" y="15439"/>
                  </a:lnTo>
                  <a:close/>
                </a:path>
                <a:path w="706119" h="554354">
                  <a:moveTo>
                    <a:pt x="704967" y="2667"/>
                  </a:moveTo>
                  <a:lnTo>
                    <a:pt x="692188" y="2667"/>
                  </a:lnTo>
                  <a:lnTo>
                    <a:pt x="700062" y="12700"/>
                  </a:lnTo>
                  <a:lnTo>
                    <a:pt x="681418" y="27278"/>
                  </a:lnTo>
                  <a:lnTo>
                    <a:pt x="657517" y="87312"/>
                  </a:lnTo>
                  <a:lnTo>
                    <a:pt x="656247" y="90563"/>
                  </a:lnTo>
                  <a:lnTo>
                    <a:pt x="657898" y="94259"/>
                  </a:lnTo>
                  <a:lnTo>
                    <a:pt x="661073" y="95554"/>
                  </a:lnTo>
                  <a:lnTo>
                    <a:pt x="664375" y="96850"/>
                  </a:lnTo>
                  <a:lnTo>
                    <a:pt x="668058" y="95262"/>
                  </a:lnTo>
                  <a:lnTo>
                    <a:pt x="669328" y="92011"/>
                  </a:lnTo>
                  <a:lnTo>
                    <a:pt x="704967" y="2667"/>
                  </a:lnTo>
                  <a:close/>
                </a:path>
                <a:path w="706119" h="554354">
                  <a:moveTo>
                    <a:pt x="694281" y="5334"/>
                  </a:moveTo>
                  <a:lnTo>
                    <a:pt x="690156" y="5334"/>
                  </a:lnTo>
                  <a:lnTo>
                    <a:pt x="696887" y="13970"/>
                  </a:lnTo>
                  <a:lnTo>
                    <a:pt x="686132" y="15439"/>
                  </a:lnTo>
                  <a:lnTo>
                    <a:pt x="681418" y="27278"/>
                  </a:lnTo>
                  <a:lnTo>
                    <a:pt x="700062" y="12700"/>
                  </a:lnTo>
                  <a:lnTo>
                    <a:pt x="694281" y="5334"/>
                  </a:lnTo>
                  <a:close/>
                </a:path>
                <a:path w="706119" h="554354">
                  <a:moveTo>
                    <a:pt x="706031" y="0"/>
                  </a:moveTo>
                  <a:lnTo>
                    <a:pt x="604304" y="13843"/>
                  </a:lnTo>
                  <a:lnTo>
                    <a:pt x="601891" y="17018"/>
                  </a:lnTo>
                  <a:lnTo>
                    <a:pt x="602907" y="24003"/>
                  </a:lnTo>
                  <a:lnTo>
                    <a:pt x="606082" y="26416"/>
                  </a:lnTo>
                  <a:lnTo>
                    <a:pt x="609511" y="25908"/>
                  </a:lnTo>
                  <a:lnTo>
                    <a:pt x="673681" y="17140"/>
                  </a:lnTo>
                  <a:lnTo>
                    <a:pt x="692188" y="2667"/>
                  </a:lnTo>
                  <a:lnTo>
                    <a:pt x="704967" y="2667"/>
                  </a:lnTo>
                  <a:lnTo>
                    <a:pt x="706031" y="0"/>
                  </a:lnTo>
                  <a:close/>
                </a:path>
                <a:path w="706119" h="554354">
                  <a:moveTo>
                    <a:pt x="692188" y="2667"/>
                  </a:moveTo>
                  <a:lnTo>
                    <a:pt x="673681" y="17140"/>
                  </a:lnTo>
                  <a:lnTo>
                    <a:pt x="686132" y="15439"/>
                  </a:lnTo>
                  <a:lnTo>
                    <a:pt x="690156" y="5334"/>
                  </a:lnTo>
                  <a:lnTo>
                    <a:pt x="694281" y="5334"/>
                  </a:lnTo>
                  <a:lnTo>
                    <a:pt x="692188" y="2667"/>
                  </a:lnTo>
                  <a:close/>
                </a:path>
                <a:path w="706119" h="554354">
                  <a:moveTo>
                    <a:pt x="690156" y="5334"/>
                  </a:moveTo>
                  <a:lnTo>
                    <a:pt x="686132" y="15439"/>
                  </a:lnTo>
                  <a:lnTo>
                    <a:pt x="696887" y="13970"/>
                  </a:lnTo>
                  <a:lnTo>
                    <a:pt x="690156" y="5334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901698" y="5478729"/>
            <a:ext cx="2232660" cy="83121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1440" marR="10541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latin typeface="Calibri"/>
                <a:cs typeface="Calibri"/>
              </a:rPr>
              <a:t>La suma </a:t>
            </a:r>
            <a:r>
              <a:rPr sz="1200" dirty="0">
                <a:latin typeface="Calibri"/>
                <a:cs typeface="Calibri"/>
              </a:rPr>
              <a:t>del </a:t>
            </a:r>
            <a:r>
              <a:rPr sz="1200" spc="-5" dirty="0">
                <a:latin typeface="Calibri"/>
                <a:cs typeface="Calibri"/>
              </a:rPr>
              <a:t>área </a:t>
            </a:r>
            <a:r>
              <a:rPr sz="1200" spc="-10" dirty="0">
                <a:latin typeface="Calibri"/>
                <a:cs typeface="Calibri"/>
              </a:rPr>
              <a:t>transversal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los</a:t>
            </a:r>
            <a:r>
              <a:rPr sz="1200" spc="-5" dirty="0">
                <a:latin typeface="Calibri"/>
                <a:cs typeface="Calibri"/>
              </a:rPr>
              <a:t> conductores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debe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menor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 igual al 35% de la </a:t>
            </a:r>
            <a:r>
              <a:rPr sz="1200" spc="-5" dirty="0">
                <a:latin typeface="Calibri"/>
                <a:cs typeface="Calibri"/>
              </a:rPr>
              <a:t>superficie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transversal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interna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caño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71847" y="5399658"/>
            <a:ext cx="4568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Siendo </a:t>
            </a:r>
            <a:r>
              <a:rPr sz="1200" dirty="0">
                <a:latin typeface="Calibri"/>
                <a:cs typeface="Calibri"/>
              </a:rPr>
              <a:t>D el </a:t>
            </a:r>
            <a:r>
              <a:rPr sz="1200" spc="-5" dirty="0">
                <a:latin typeface="Calibri"/>
                <a:cs typeface="Calibri"/>
              </a:rPr>
              <a:t>diámetro interno </a:t>
            </a:r>
            <a:r>
              <a:rPr sz="1200" dirty="0">
                <a:latin typeface="Calibri"/>
                <a:cs typeface="Calibri"/>
              </a:rPr>
              <a:t>del </a:t>
            </a:r>
            <a:r>
              <a:rPr sz="1200" spc="-5" dirty="0">
                <a:latin typeface="Calibri"/>
                <a:cs typeface="Calibri"/>
              </a:rPr>
              <a:t>conducto </a:t>
            </a:r>
            <a:r>
              <a:rPr sz="1200" dirty="0">
                <a:latin typeface="Calibri"/>
                <a:cs typeface="Calibri"/>
              </a:rPr>
              <a:t>y d en </a:t>
            </a:r>
            <a:r>
              <a:rPr sz="1200" spc="-5" dirty="0">
                <a:latin typeface="Calibri"/>
                <a:cs typeface="Calibri"/>
              </a:rPr>
              <a:t>diámetro externo </a:t>
            </a:r>
            <a:r>
              <a:rPr sz="1200" dirty="0">
                <a:latin typeface="Calibri"/>
                <a:cs typeface="Calibri"/>
              </a:rPr>
              <a:t>de los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conductores,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</a:t>
            </a:r>
            <a:r>
              <a:rPr sz="1200" dirty="0">
                <a:latin typeface="Calibri"/>
                <a:cs typeface="Calibri"/>
              </a:rPr>
              <a:t> debe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cumplir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(ver</a:t>
            </a:r>
            <a:r>
              <a:rPr sz="1200" dirty="0">
                <a:latin typeface="Calibri"/>
                <a:cs typeface="Calibri"/>
              </a:rPr>
              <a:t> pag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17)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68390" y="6262522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ymbol"/>
                <a:cs typeface="Symbol"/>
              </a:rPr>
              <a:t>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35698" y="6238887"/>
            <a:ext cx="508634" cy="0"/>
          </a:xfrm>
          <a:custGeom>
            <a:avLst/>
            <a:gdLst/>
            <a:ahLst/>
            <a:cxnLst/>
            <a:rect l="l" t="t" r="r" b="b"/>
            <a:pathLst>
              <a:path w="508634">
                <a:moveTo>
                  <a:pt x="0" y="0"/>
                </a:moveTo>
                <a:lnTo>
                  <a:pt x="50838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82968" y="6237528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ymbol"/>
                <a:cs typeface="Symbol"/>
              </a:rPr>
              <a:t>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24803" y="5933033"/>
            <a:ext cx="911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700" baseline="-30864" dirty="0">
                <a:latin typeface="Symbol"/>
                <a:cs typeface="Symbol"/>
              </a:rPr>
              <a:t></a:t>
            </a:r>
            <a:r>
              <a:rPr sz="2700" spc="179" baseline="-3086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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*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baseline="25462" dirty="0">
                <a:latin typeface="Calibri"/>
                <a:cs typeface="Calibri"/>
              </a:rPr>
              <a:t>2</a:t>
            </a:r>
            <a:endParaRPr sz="1800" baseline="25462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580254" y="5835815"/>
            <a:ext cx="2849880" cy="777875"/>
            <a:chOff x="4580254" y="5835815"/>
            <a:chExt cx="2849880" cy="777875"/>
          </a:xfrm>
        </p:grpSpPr>
        <p:sp>
          <p:nvSpPr>
            <p:cNvPr id="33" name="object 33"/>
            <p:cNvSpPr/>
            <p:nvPr/>
          </p:nvSpPr>
          <p:spPr>
            <a:xfrm>
              <a:off x="6102984" y="6154051"/>
              <a:ext cx="182880" cy="152400"/>
            </a:xfrm>
            <a:custGeom>
              <a:avLst/>
              <a:gdLst/>
              <a:ahLst/>
              <a:cxnLst/>
              <a:rect l="l" t="t" r="r" b="b"/>
              <a:pathLst>
                <a:path w="182879" h="152400">
                  <a:moveTo>
                    <a:pt x="0" y="0"/>
                  </a:moveTo>
                  <a:lnTo>
                    <a:pt x="182372" y="66484"/>
                  </a:lnTo>
                </a:path>
                <a:path w="182879" h="152400">
                  <a:moveTo>
                    <a:pt x="182372" y="62725"/>
                  </a:moveTo>
                  <a:lnTo>
                    <a:pt x="0" y="112229"/>
                  </a:lnTo>
                </a:path>
                <a:path w="182879" h="152400">
                  <a:moveTo>
                    <a:pt x="182372" y="102501"/>
                  </a:moveTo>
                  <a:lnTo>
                    <a:pt x="0" y="15200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592954" y="5848515"/>
              <a:ext cx="2824480" cy="752475"/>
            </a:xfrm>
            <a:custGeom>
              <a:avLst/>
              <a:gdLst/>
              <a:ahLst/>
              <a:cxnLst/>
              <a:rect l="l" t="t" r="r" b="b"/>
              <a:pathLst>
                <a:path w="2824479" h="752475">
                  <a:moveTo>
                    <a:pt x="0" y="752170"/>
                  </a:moveTo>
                  <a:lnTo>
                    <a:pt x="2824353" y="752170"/>
                  </a:lnTo>
                  <a:lnTo>
                    <a:pt x="2824353" y="0"/>
                  </a:lnTo>
                  <a:lnTo>
                    <a:pt x="0" y="0"/>
                  </a:lnTo>
                  <a:lnTo>
                    <a:pt x="0" y="752170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790185" y="6110732"/>
            <a:ext cx="1251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Symbol"/>
                <a:cs typeface="Symbol"/>
              </a:rPr>
              <a:t></a:t>
            </a:r>
            <a:r>
              <a:rPr sz="1800" spc="355" dirty="0">
                <a:latin typeface="Times New Roman"/>
                <a:cs typeface="Times New Roman"/>
              </a:rPr>
              <a:t> </a:t>
            </a:r>
            <a:r>
              <a:rPr sz="2700" u="sng" baseline="37037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r>
              <a:rPr sz="2700" u="sng" spc="-82" baseline="3703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u="sng" baseline="3703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*</a:t>
            </a:r>
            <a:r>
              <a:rPr sz="2700" u="sng" spc="-37" baseline="3703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700" u="sng" baseline="3703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sz="1800" baseline="81018" dirty="0">
                <a:latin typeface="Calibri"/>
                <a:cs typeface="Calibri"/>
              </a:rPr>
              <a:t>2</a:t>
            </a:r>
            <a:endParaRPr sz="1800" baseline="81018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39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40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8813" y="1579234"/>
            <a:ext cx="7422862" cy="47986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79877" y="1067561"/>
            <a:ext cx="4741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Símbolos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Gráficos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planos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Instalaciones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Eléctricas)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1638" y="1344549"/>
            <a:ext cx="7342123" cy="51386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79877" y="1067561"/>
            <a:ext cx="4741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Símbolos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Gráficos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planos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Instalaciones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Eléctricas)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79877" y="1067561"/>
            <a:ext cx="4741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Símbolos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Gráficos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planos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Instalaciones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Eléctricas)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8577" y="1609089"/>
            <a:ext cx="7362952" cy="186410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17604" y="4000817"/>
            <a:ext cx="1939232" cy="22652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8883" y="4440428"/>
            <a:ext cx="876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EJEMPLO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3821" y="1521126"/>
            <a:ext cx="7533749" cy="50585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37892" y="1056259"/>
            <a:ext cx="6067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Selección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accesorios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HºGº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Aluminio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respectivamente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1386" y="1418869"/>
            <a:ext cx="5745226" cy="505993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33445" y="1069035"/>
            <a:ext cx="5078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Dimensionamiento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prensacables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tubos</a:t>
            </a:r>
            <a:r>
              <a:rPr sz="1600" spc="-10" dirty="0">
                <a:latin typeface="Calibri"/>
                <a:cs typeface="Calibri"/>
              </a:rPr>
              <a:t> termocontraibles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998E-597D-4BA1-958E-50E9CFFFA485}" type="slidenum">
              <a:rPr lang="es-AR" smtClean="0"/>
              <a:pPr/>
              <a:t>19</a:t>
            </a:fld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547723"/>
            <a:ext cx="3816424" cy="510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82" y="3429000"/>
            <a:ext cx="4476750" cy="322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6" y="2431020"/>
            <a:ext cx="4572000" cy="159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76" y="1847943"/>
            <a:ext cx="45148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311680" y="1036065"/>
            <a:ext cx="8358584" cy="342937"/>
          </a:xfrm>
          <a:prstGeom prst="rect">
            <a:avLst/>
          </a:prstGeom>
          <a:noFill/>
        </p:spPr>
        <p:txBody>
          <a:bodyPr wrap="square" lIns="95781" tIns="47890" rIns="95781" bIns="47890" rtlCol="0">
            <a:spAutoFit/>
          </a:bodyPr>
          <a:lstStyle/>
          <a:p>
            <a:pPr algn="ctr"/>
            <a:r>
              <a:rPr lang="es-ES" sz="1600" dirty="0" smtClean="0"/>
              <a:t>Dimensiones  de cables subterráneos </a:t>
            </a:r>
            <a:r>
              <a:rPr lang="es-ES" sz="1600" dirty="0" err="1" smtClean="0"/>
              <a:t>Prysmian</a:t>
            </a:r>
            <a:endParaRPr lang="es-AR" sz="1600" dirty="0"/>
          </a:p>
        </p:txBody>
      </p:sp>
      <p:sp>
        <p:nvSpPr>
          <p:cNvPr id="2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21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8953876" y="575756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0452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6607" y="1693052"/>
            <a:ext cx="3395900" cy="46248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22038" y="1058418"/>
            <a:ext cx="171450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Formulas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Eléctricas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038" y="1645716"/>
            <a:ext cx="3701065" cy="491260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998E-597D-4BA1-958E-50E9CFFFA485}" type="slidenum">
              <a:rPr lang="es-AR" smtClean="0"/>
              <a:pPr/>
              <a:t>20</a:t>
            </a:fld>
            <a:endParaRPr lang="es-A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1" y="2492713"/>
            <a:ext cx="4772917" cy="69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7" y="2839812"/>
            <a:ext cx="4722569" cy="375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1" y="1928833"/>
            <a:ext cx="4758531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25" y="1604874"/>
            <a:ext cx="465772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21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  <p:sp>
        <p:nvSpPr>
          <p:cNvPr id="23" name="12 CuadroTexto"/>
          <p:cNvSpPr txBox="1"/>
          <p:nvPr/>
        </p:nvSpPr>
        <p:spPr>
          <a:xfrm>
            <a:off x="1311680" y="1036065"/>
            <a:ext cx="8358584" cy="342937"/>
          </a:xfrm>
          <a:prstGeom prst="rect">
            <a:avLst/>
          </a:prstGeom>
          <a:noFill/>
        </p:spPr>
        <p:txBody>
          <a:bodyPr wrap="square" lIns="95781" tIns="47890" rIns="95781" bIns="47890" rtlCol="0">
            <a:spAutoFit/>
          </a:bodyPr>
          <a:lstStyle/>
          <a:p>
            <a:pPr algn="ctr"/>
            <a:r>
              <a:rPr lang="es-ES" sz="1600" dirty="0" smtClean="0"/>
              <a:t>Dimensiones  de cables subterráneos </a:t>
            </a:r>
            <a:r>
              <a:rPr lang="es-ES" sz="1600" dirty="0" err="1" smtClean="0"/>
              <a:t>Prysmian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41893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998E-597D-4BA1-958E-50E9CFFFA485}" type="slidenum">
              <a:rPr lang="es-AR" smtClean="0"/>
              <a:pPr/>
              <a:t>21</a:t>
            </a:fld>
            <a:endParaRPr lang="es-AR"/>
          </a:p>
        </p:txBody>
      </p:sp>
      <p:sp>
        <p:nvSpPr>
          <p:cNvPr id="2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21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sp>
        <p:nvSpPr>
          <p:cNvPr id="23" name="12 CuadroTexto"/>
          <p:cNvSpPr txBox="1"/>
          <p:nvPr/>
        </p:nvSpPr>
        <p:spPr>
          <a:xfrm>
            <a:off x="2209799" y="153047"/>
            <a:ext cx="5863577" cy="1574043"/>
          </a:xfrm>
          <a:prstGeom prst="rect">
            <a:avLst/>
          </a:prstGeom>
          <a:noFill/>
        </p:spPr>
        <p:txBody>
          <a:bodyPr wrap="square" lIns="95781" tIns="47890" rIns="95781" bIns="47890" rtlCol="0">
            <a:spAutoFit/>
          </a:bodyPr>
          <a:lstStyle/>
          <a:p>
            <a:pPr algn="ctr"/>
            <a:r>
              <a:rPr lang="es-ES" sz="1600" b="1" i="1" dirty="0" smtClean="0"/>
              <a:t>Dimensiones  de </a:t>
            </a:r>
            <a:r>
              <a:rPr lang="es-ES" sz="1600" b="1" i="1" dirty="0"/>
              <a:t>C</a:t>
            </a:r>
            <a:r>
              <a:rPr lang="es-ES" sz="1600" b="1" i="1" dirty="0" smtClean="0"/>
              <a:t>ables Subterráneos de Domando IRAM 2268  </a:t>
            </a:r>
            <a:r>
              <a:rPr lang="es-ES" sz="1600" b="1" i="1" dirty="0" err="1" smtClean="0"/>
              <a:t>Prysmian</a:t>
            </a:r>
            <a:endParaRPr lang="es-ES" sz="1600" b="1" i="1" dirty="0" smtClean="0"/>
          </a:p>
          <a:p>
            <a:r>
              <a:rPr lang="es-419" sz="1600" dirty="0"/>
              <a:t>Para transporte de señales de control, medición o pequeños consumos</a:t>
            </a:r>
            <a:r>
              <a:rPr lang="es-419" sz="1600" dirty="0" smtClean="0"/>
              <a:t>. Especialmente </a:t>
            </a:r>
            <a:r>
              <a:rPr lang="es-419" sz="1600" dirty="0"/>
              <a:t>aptos para instalaciones en industrias y empleos donde </a:t>
            </a:r>
            <a:r>
              <a:rPr lang="es-419" sz="1600" dirty="0" smtClean="0"/>
              <a:t>se requiera </a:t>
            </a:r>
            <a:r>
              <a:rPr lang="es-419" sz="1600" dirty="0"/>
              <a:t>amplia maniobrabilidad y seguridad ante la propagación de incendios.</a:t>
            </a:r>
            <a:endParaRPr lang="es-AR" sz="1600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421" y="1869087"/>
            <a:ext cx="7620000" cy="44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998E-597D-4BA1-958E-50E9CFFFA485}" type="slidenum">
              <a:rPr lang="es-AR" smtClean="0"/>
              <a:pPr/>
              <a:t>22</a:t>
            </a:fld>
            <a:endParaRPr lang="es-AR"/>
          </a:p>
        </p:txBody>
      </p:sp>
      <p:sp>
        <p:nvSpPr>
          <p:cNvPr id="2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21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sp>
        <p:nvSpPr>
          <p:cNvPr id="23" name="12 CuadroTexto"/>
          <p:cNvSpPr txBox="1"/>
          <p:nvPr/>
        </p:nvSpPr>
        <p:spPr>
          <a:xfrm>
            <a:off x="2895600" y="126250"/>
            <a:ext cx="4038600" cy="835379"/>
          </a:xfrm>
          <a:prstGeom prst="rect">
            <a:avLst/>
          </a:prstGeom>
          <a:noFill/>
        </p:spPr>
        <p:txBody>
          <a:bodyPr wrap="square" lIns="95781" tIns="47890" rIns="95781" bIns="47890" rtlCol="0">
            <a:spAutoFit/>
          </a:bodyPr>
          <a:lstStyle/>
          <a:p>
            <a:pPr algn="ctr"/>
            <a:r>
              <a:rPr lang="es-ES" sz="1600" b="1" i="1" dirty="0" smtClean="0"/>
              <a:t>Dimensiones  de </a:t>
            </a:r>
            <a:r>
              <a:rPr lang="es-ES" sz="1600" b="1" i="1" dirty="0"/>
              <a:t>C</a:t>
            </a:r>
            <a:r>
              <a:rPr lang="es-ES" sz="1600" b="1" i="1" dirty="0" smtClean="0"/>
              <a:t>ables Subterráneos de Domando IRAM 2268  </a:t>
            </a:r>
            <a:r>
              <a:rPr lang="es-ES" sz="1600" b="1" i="1" dirty="0" err="1" smtClean="0"/>
              <a:t>Prysmian</a:t>
            </a:r>
            <a:endParaRPr lang="es-ES" sz="1600" b="1" i="1" dirty="0" smtClean="0"/>
          </a:p>
          <a:p>
            <a:r>
              <a:rPr lang="es-419" sz="1600" dirty="0" smtClean="0"/>
              <a:t>.</a:t>
            </a:r>
            <a:endParaRPr lang="es-AR" sz="1600" b="1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300751"/>
            <a:ext cx="7239000" cy="36428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b="68017"/>
          <a:stretch/>
        </p:blipFill>
        <p:spPr>
          <a:xfrm>
            <a:off x="856373" y="1015502"/>
            <a:ext cx="7239000" cy="13371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5943600"/>
            <a:ext cx="7082777" cy="4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467" y="1975280"/>
            <a:ext cx="8750499" cy="38574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48889" y="1079754"/>
            <a:ext cx="58826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Secciones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mínimas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acuerdo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su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empleo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circuitos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640" y="2614359"/>
            <a:ext cx="4225283" cy="41007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1671" y="2638474"/>
            <a:ext cx="3687861" cy="7143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5916" y="3540290"/>
            <a:ext cx="4413030" cy="14925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98186" y="5214911"/>
            <a:ext cx="2089785" cy="37338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325"/>
              </a:spcBef>
            </a:pPr>
            <a:r>
              <a:rPr sz="1800" spc="-5" dirty="0">
                <a:latin typeface="Times New Roman"/>
                <a:cs typeface="Times New Roman"/>
              </a:rPr>
              <a:t>Iadm=Ia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Fa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Ft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4664" y="5603849"/>
            <a:ext cx="398145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Iadm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: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corriente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admisible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Ia: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corriente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admisible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de tabla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771.16.I</a:t>
            </a: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Fa: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factor </a:t>
            </a:r>
            <a:r>
              <a:rPr sz="1300" spc="-5" dirty="0">
                <a:latin typeface="Times New Roman"/>
                <a:cs typeface="Times New Roman"/>
              </a:rPr>
              <a:t>de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corrección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por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agrupamiento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Tabla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771.16.II.b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Ft: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factor </a:t>
            </a:r>
            <a:r>
              <a:rPr sz="1300" spc="-5" dirty="0">
                <a:latin typeface="Times New Roman"/>
                <a:cs typeface="Times New Roman"/>
              </a:rPr>
              <a:t>de corrección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por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temperatura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Tabla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771.16.II.a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8170" y="961389"/>
            <a:ext cx="9055735" cy="153416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10205">
              <a:lnSpc>
                <a:spcPct val="100000"/>
              </a:lnSpc>
              <a:spcBef>
                <a:spcPts val="1035"/>
              </a:spcBef>
            </a:pP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 247-3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62267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400" spc="-10" dirty="0">
                <a:latin typeface="Calibri"/>
                <a:cs typeface="Calibri"/>
              </a:rPr>
              <a:t>Conductores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aislados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según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normas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IRAM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247-3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 </a:t>
            </a:r>
            <a:r>
              <a:rPr sz="1400" spc="-5" dirty="0">
                <a:latin typeface="Calibri"/>
                <a:cs typeface="Calibri"/>
              </a:rPr>
              <a:t>62267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5"/>
              </a:spcBef>
            </a:pPr>
            <a:r>
              <a:rPr sz="900" dirty="0">
                <a:latin typeface="Calibri"/>
                <a:cs typeface="Calibri"/>
              </a:rPr>
              <a:t>Para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conductores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dispuestos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cañerías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embutidas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mamposteria,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cañerías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por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dentro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vados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previstos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 mamposteria,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sistemas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cablecanales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embutidos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piso,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sistemas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cablecanales</a:t>
            </a:r>
            <a:r>
              <a:rPr sz="900" dirty="0">
                <a:latin typeface="Calibri"/>
                <a:cs typeface="Calibri"/>
              </a:rPr>
              <a:t> 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vista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sobre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paredes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0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suspendidos </a:t>
            </a:r>
            <a:r>
              <a:rPr sz="900" i="1" dirty="0">
                <a:latin typeface="Calibri"/>
                <a:cs typeface="Calibri"/>
              </a:rPr>
              <a:t>del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cielorraso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y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cañerías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</a:t>
            </a:r>
            <a:r>
              <a:rPr sz="900" i="1" spc="-5" dirty="0">
                <a:latin typeface="Calibri"/>
                <a:cs typeface="Calibri"/>
              </a:rPr>
              <a:t> la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vista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sobre </a:t>
            </a:r>
            <a:r>
              <a:rPr sz="900" i="1" dirty="0">
                <a:latin typeface="Calibri"/>
                <a:cs typeface="Calibri"/>
              </a:rPr>
              <a:t>paredes,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la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siguiente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Tabla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771.16.1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establece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intensidad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corriente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admisible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ampere,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una temperatura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ambiente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calculo 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ºC.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Asimismo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podrán aplicar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cuando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corresponda,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los </a:t>
            </a:r>
            <a:r>
              <a:rPr sz="900" spc="-5" dirty="0">
                <a:latin typeface="Calibri"/>
                <a:cs typeface="Calibri"/>
              </a:rPr>
              <a:t>siguientes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factores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corrección:</a:t>
            </a:r>
            <a:endParaRPr sz="900">
              <a:latin typeface="Calibri"/>
              <a:cs typeface="Calibri"/>
            </a:endParaRPr>
          </a:p>
          <a:p>
            <a:pPr marL="126364" indent="-114300">
              <a:lnSpc>
                <a:spcPct val="100000"/>
              </a:lnSpc>
              <a:buAutoNum type="alphaLcParenR"/>
              <a:tabLst>
                <a:tab pos="127000" algn="l"/>
              </a:tabLst>
            </a:pPr>
            <a:r>
              <a:rPr sz="900" dirty="0">
                <a:latin typeface="Calibri"/>
                <a:cs typeface="Calibri"/>
              </a:rPr>
              <a:t>Los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factores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correcci6n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por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distinta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temperatura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ambiente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indican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Tabla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771.16.ll.a</a:t>
            </a:r>
            <a:endParaRPr sz="900">
              <a:latin typeface="Calibri"/>
              <a:cs typeface="Calibri"/>
            </a:endParaRPr>
          </a:p>
          <a:p>
            <a:pPr marL="132715" indent="-120650">
              <a:lnSpc>
                <a:spcPct val="100000"/>
              </a:lnSpc>
              <a:buAutoNum type="alphaLcParenR"/>
              <a:tabLst>
                <a:tab pos="133350" algn="l"/>
              </a:tabLst>
            </a:pPr>
            <a:r>
              <a:rPr sz="900" dirty="0">
                <a:latin typeface="Calibri"/>
                <a:cs typeface="Calibri"/>
              </a:rPr>
              <a:t>Los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factores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reducción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para </a:t>
            </a:r>
            <a:r>
              <a:rPr sz="900" dirty="0">
                <a:latin typeface="Calibri"/>
                <a:cs typeface="Calibri"/>
              </a:rPr>
              <a:t>mas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circuito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monofásico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 trifásico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indican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Tabla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771.16.II.b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4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5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2643" y="1623126"/>
            <a:ext cx="5238549" cy="50349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8933" y="1059942"/>
            <a:ext cx="66668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 </a:t>
            </a:r>
            <a:r>
              <a:rPr sz="1600" spc="-10" dirty="0">
                <a:latin typeface="Calibri"/>
                <a:cs typeface="Calibri"/>
              </a:rPr>
              <a:t>Subterráneos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2178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Bandejas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Perf.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9182" y="1537462"/>
            <a:ext cx="5823456" cy="50490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09470" y="1146175"/>
            <a:ext cx="10858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10" dirty="0"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4804" y="1082802"/>
            <a:ext cx="66033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orrientes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Subterráneos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2178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Bandejas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Perf.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Esc.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235" y="1610471"/>
            <a:ext cx="4835934" cy="48801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98954" y="1060830"/>
            <a:ext cx="63842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 </a:t>
            </a:r>
            <a:r>
              <a:rPr sz="1600" spc="-10" dirty="0">
                <a:latin typeface="Calibri"/>
                <a:cs typeface="Calibri"/>
              </a:rPr>
              <a:t>Subterráneos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2178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ducto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enterrado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5579" y="1752320"/>
            <a:ext cx="6998111" cy="46997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34132" y="1059942"/>
            <a:ext cx="52743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Calibri"/>
                <a:cs typeface="Calibri"/>
              </a:rPr>
              <a:t>Factores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corrección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3684" y="1408772"/>
            <a:ext cx="6388345" cy="51246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92451" y="1152525"/>
            <a:ext cx="10858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10" dirty="0"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87786" y="1089152"/>
            <a:ext cx="6675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orrientes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Subterráneos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2178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Directamente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enterrado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8868" y="981366"/>
            <a:ext cx="3236312" cy="43901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18550" y="163218"/>
            <a:ext cx="171450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Formulas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Eléctricas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188" y="978257"/>
            <a:ext cx="3852272" cy="518795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298749"/>
            <a:ext cx="65" cy="597499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58700" rIns="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-284849"/>
            <a:ext cx="65" cy="874497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58700" rIns="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AR" altLang="es-A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AR" alt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067752"/>
              </p:ext>
            </p:extLst>
          </p:nvPr>
        </p:nvGraphicFramePr>
        <p:xfrm>
          <a:off x="4449985" y="5459745"/>
          <a:ext cx="3314700" cy="1173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575"/>
                <a:gridCol w="781050"/>
                <a:gridCol w="819150"/>
                <a:gridCol w="923925"/>
              </a:tblGrid>
              <a:tr h="18288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419" sz="1100" u="none" strike="noStrike">
                          <a:effectLst/>
                        </a:rPr>
                        <a:t>Ajuste de la resitividad a temperatura  dif- 0°C</a:t>
                      </a:r>
                      <a:endParaRPr lang="es-419" sz="11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12420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>
                          <a:effectLst/>
                        </a:rPr>
                        <a:t>ρ≈ρ</a:t>
                      </a:r>
                      <a:r>
                        <a:rPr lang="el-GR" sz="1600" u="none" strike="noStrike" baseline="-25000">
                          <a:effectLst/>
                        </a:rPr>
                        <a:t>0</a:t>
                      </a:r>
                      <a:r>
                        <a:rPr lang="el-GR" sz="1600" u="none" strike="noStrike">
                          <a:effectLst/>
                        </a:rPr>
                        <a:t>[1+α(</a:t>
                      </a:r>
                      <a:r>
                        <a:rPr lang="es-AR" sz="1600" u="none" strike="noStrike">
                          <a:effectLst/>
                        </a:rPr>
                        <a:t>T−T</a:t>
                      </a:r>
                      <a:r>
                        <a:rPr lang="es-AR" sz="1600" u="none" strike="noStrike" baseline="-25000">
                          <a:effectLst/>
                        </a:rPr>
                        <a:t>0</a:t>
                      </a:r>
                      <a:r>
                        <a:rPr lang="es-AR" sz="1600" u="none" strike="noStrike">
                          <a:effectLst/>
                        </a:rPr>
                        <a:t>)],</a:t>
                      </a:r>
                      <a:endParaRPr lang="es-AR" sz="1600" b="0" i="0" u="none" strike="noStrike">
                        <a:solidFill>
                          <a:srgbClr val="424242"/>
                        </a:solidFill>
                        <a:effectLst/>
                        <a:latin typeface="MathJax_Math-italic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 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cobre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alumimio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u="none" strike="noStrike">
                          <a:effectLst/>
                        </a:rPr>
                        <a:t>unidades</a:t>
                      </a:r>
                      <a:endParaRPr lang="es-AR" sz="11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u="none" strike="noStrike">
                          <a:effectLst/>
                        </a:rPr>
                        <a:t>α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0,0039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0,0039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u="none" strike="noStrike">
                          <a:effectLst/>
                        </a:rPr>
                        <a:t>(°C)</a:t>
                      </a:r>
                      <a:r>
                        <a:rPr lang="es-AR" sz="1100" u="none" strike="noStrike" baseline="30000">
                          <a:effectLst/>
                        </a:rPr>
                        <a:t>−1</a:t>
                      </a:r>
                      <a:endParaRPr lang="es-AR" sz="11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</a:rPr>
                        <a:t>ρ</a:t>
                      </a:r>
                      <a:r>
                        <a:rPr lang="el-GR" sz="1200" u="none" strike="noStrike" baseline="-25000">
                          <a:effectLst/>
                        </a:rPr>
                        <a:t>0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0,018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0,027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W*m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ISOCPEUR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0907" y="1585341"/>
            <a:ext cx="5953918" cy="3867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431" y="5597101"/>
            <a:ext cx="4232204" cy="85640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9029" y="5672823"/>
            <a:ext cx="4273408" cy="8477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4512" y="1080261"/>
            <a:ext cx="906335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8762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preensamblados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2263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i="1" spc="-5" dirty="0">
                <a:latin typeface="Calibri"/>
                <a:cs typeface="Calibri"/>
              </a:rPr>
              <a:t>IRAM</a:t>
            </a:r>
            <a:r>
              <a:rPr sz="1300" i="1" spc="2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2263</a:t>
            </a:r>
            <a:r>
              <a:rPr sz="1300" i="1" spc="3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-</a:t>
            </a:r>
            <a:r>
              <a:rPr sz="1300" i="1" spc="2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Cables preensamblados</a:t>
            </a:r>
            <a:r>
              <a:rPr sz="1300" i="1" spc="-10" dirty="0">
                <a:latin typeface="Calibri"/>
                <a:cs typeface="Calibri"/>
              </a:rPr>
              <a:t> </a:t>
            </a:r>
            <a:r>
              <a:rPr sz="1300" i="1" spc="-15" dirty="0">
                <a:latin typeface="Calibri"/>
                <a:cs typeface="Calibri"/>
              </a:rPr>
              <a:t>con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conductores </a:t>
            </a:r>
            <a:r>
              <a:rPr sz="1300" i="1" dirty="0">
                <a:latin typeface="Calibri"/>
                <a:cs typeface="Calibri"/>
              </a:rPr>
              <a:t>de</a:t>
            </a:r>
            <a:r>
              <a:rPr sz="1300" i="1" spc="1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aluminio</a:t>
            </a:r>
            <a:r>
              <a:rPr sz="1300" i="1" spc="-1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aislados</a:t>
            </a:r>
            <a:r>
              <a:rPr sz="1300" i="1" spc="-15" dirty="0">
                <a:latin typeface="Calibri"/>
                <a:cs typeface="Calibri"/>
              </a:rPr>
              <a:t> con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polietileno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reticulado</a:t>
            </a:r>
            <a:r>
              <a:rPr sz="1300" i="1" dirty="0">
                <a:latin typeface="Calibri"/>
                <a:cs typeface="Calibri"/>
              </a:rPr>
              <a:t> para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Líneas</a:t>
            </a:r>
            <a:r>
              <a:rPr sz="1300" i="1" spc="3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aéreas</a:t>
            </a:r>
            <a:r>
              <a:rPr sz="1300" i="1" spc="-10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de</a:t>
            </a:r>
            <a:r>
              <a:rPr sz="1300" i="1" spc="20" dirty="0">
                <a:latin typeface="Calibri"/>
                <a:cs typeface="Calibri"/>
              </a:rPr>
              <a:t> </a:t>
            </a:r>
            <a:r>
              <a:rPr sz="1300" i="1" spc="-10" dirty="0">
                <a:latin typeface="Calibri"/>
                <a:cs typeface="Calibri"/>
              </a:rPr>
              <a:t>hasta</a:t>
            </a:r>
            <a:r>
              <a:rPr sz="1300" i="1" spc="-1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1,1</a:t>
            </a:r>
            <a:r>
              <a:rPr sz="1300" i="1" spc="40" dirty="0">
                <a:latin typeface="Calibri"/>
                <a:cs typeface="Calibri"/>
              </a:rPr>
              <a:t> </a:t>
            </a:r>
            <a:r>
              <a:rPr sz="1300" i="1" spc="-10" dirty="0">
                <a:latin typeface="Calibri"/>
                <a:cs typeface="Calibri"/>
              </a:rPr>
              <a:t>kV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7741" y="2902539"/>
            <a:ext cx="3282338" cy="38331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9680" y="1537913"/>
            <a:ext cx="8253666" cy="12424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72360" y="1059942"/>
            <a:ext cx="6200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cables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cordones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flexible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(simil </a:t>
            </a:r>
            <a:r>
              <a:rPr sz="1600" spc="-10" dirty="0">
                <a:latin typeface="Calibri"/>
                <a:cs typeface="Calibri"/>
              </a:rPr>
              <a:t>plomo,</a:t>
            </a:r>
            <a:r>
              <a:rPr sz="1600" spc="38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TPR,etc..)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00602" y="1076071"/>
            <a:ext cx="3302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admisibles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barra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cobre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33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409208"/>
            <a:ext cx="8359137" cy="50251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0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372360" y="1059942"/>
            <a:ext cx="620014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endParaRPr lang="es-ES" sz="1600" spc="-10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577390"/>
            <a:ext cx="6808461" cy="49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64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372360" y="1059942"/>
            <a:ext cx="620014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endParaRPr lang="es-ES" sz="1600" spc="-10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76" y="3657600"/>
            <a:ext cx="8646807" cy="23720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75" y="1517207"/>
            <a:ext cx="8646807" cy="18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60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372360" y="1059942"/>
            <a:ext cx="620014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endParaRPr lang="es-ES" sz="1600" spc="-10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1459932"/>
            <a:ext cx="7043407" cy="508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2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372360" y="1059942"/>
            <a:ext cx="620014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endParaRPr lang="es-ES" sz="1600" spc="-10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186" y="1318666"/>
            <a:ext cx="7542314" cy="1066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186" y="2396549"/>
            <a:ext cx="7583246" cy="37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70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064794" y="1035331"/>
            <a:ext cx="620014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r>
              <a:rPr lang="es-ES" sz="1600" spc="-10" dirty="0" smtClean="0">
                <a:latin typeface="Calibri"/>
                <a:cs typeface="Calibri"/>
              </a:rPr>
              <a:t> con conductor de </a:t>
            </a:r>
            <a:r>
              <a:rPr lang="es-ES" sz="1600" b="1" u="sng" spc="-10" dirty="0" smtClean="0">
                <a:latin typeface="Calibri"/>
                <a:cs typeface="Calibri"/>
              </a:rPr>
              <a:t>aluminio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17" y="1898286"/>
            <a:ext cx="7647113" cy="43177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1268162"/>
            <a:ext cx="1654664" cy="6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66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064794" y="1035331"/>
            <a:ext cx="620014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r>
              <a:rPr lang="es-ES" sz="1600" spc="-10" dirty="0" smtClean="0">
                <a:latin typeface="Calibri"/>
                <a:cs typeface="Calibri"/>
              </a:rPr>
              <a:t> con conductor de </a:t>
            </a:r>
            <a:r>
              <a:rPr lang="es-ES" sz="1600" b="1" u="sng" spc="-10" dirty="0" smtClean="0">
                <a:latin typeface="Calibri"/>
                <a:cs typeface="Calibri"/>
              </a:rPr>
              <a:t>aluminio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42" y="3897731"/>
            <a:ext cx="8325167" cy="18400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12" y="1406806"/>
            <a:ext cx="8426701" cy="22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819400" y="286318"/>
            <a:ext cx="6200140" cy="776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r>
              <a:rPr lang="es-ES" sz="1600" spc="-10" dirty="0" smtClean="0">
                <a:latin typeface="Calibri"/>
                <a:cs typeface="Calibri"/>
              </a:rPr>
              <a:t> con conductor de </a:t>
            </a:r>
            <a:r>
              <a:rPr lang="es-ES" sz="1600" b="1" u="sng" spc="-10" dirty="0" smtClean="0">
                <a:latin typeface="Calibri"/>
                <a:cs typeface="Calibri"/>
              </a:rPr>
              <a:t>aluminio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b="69844"/>
          <a:stretch/>
        </p:blipFill>
        <p:spPr>
          <a:xfrm>
            <a:off x="784975" y="1077587"/>
            <a:ext cx="8426701" cy="6750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074" y="1768428"/>
            <a:ext cx="7770303" cy="49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3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5157" y="1491132"/>
            <a:ext cx="3570315" cy="49434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3976" y="1058418"/>
            <a:ext cx="171450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Formulas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Eléctricas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351" y="1573187"/>
            <a:ext cx="3570257" cy="49053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20921" y="2313685"/>
            <a:ext cx="1444625" cy="196723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119380" marR="114935">
              <a:lnSpc>
                <a:spcPct val="100099"/>
              </a:lnSpc>
              <a:spcBef>
                <a:spcPts val="405"/>
              </a:spcBef>
            </a:pPr>
            <a:r>
              <a:rPr sz="1000" spc="-5" dirty="0">
                <a:latin typeface="Calibri"/>
                <a:cs typeface="Calibri"/>
              </a:rPr>
              <a:t>Nota: La potencia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indicada en la placa del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motor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en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las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tablas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 fabricante , </a:t>
            </a:r>
            <a:r>
              <a:rPr sz="1000" spc="-10" dirty="0">
                <a:latin typeface="Calibri"/>
                <a:cs typeface="Calibri"/>
              </a:rPr>
              <a:t>se </a:t>
            </a:r>
            <a:r>
              <a:rPr sz="1000" spc="-5" dirty="0">
                <a:latin typeface="Calibri"/>
                <a:cs typeface="Calibri"/>
              </a:rPr>
              <a:t> refieren a la potencia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mecánica expresadas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en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Watts,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HP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CV. </a:t>
            </a:r>
            <a:r>
              <a:rPr sz="1000" spc="-5" dirty="0">
                <a:latin typeface="Calibri"/>
                <a:cs typeface="Calibri"/>
              </a:rPr>
              <a:t> Para calcular la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Intensidad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corriente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que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requiere el motor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debemos conocer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rendimiento(</a:t>
            </a:r>
            <a:r>
              <a:rPr sz="1000" spc="-5" dirty="0">
                <a:latin typeface="Symbol"/>
                <a:cs typeface="Symbol"/>
              </a:rPr>
              <a:t></a:t>
            </a:r>
            <a:r>
              <a:rPr sz="1000" spc="-5" dirty="0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819400" y="286318"/>
            <a:ext cx="6200140" cy="776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Fichas Técnicas de cables subterráneos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600" spc="-10" dirty="0" smtClean="0">
                <a:latin typeface="Calibri"/>
                <a:cs typeface="Calibri"/>
              </a:rPr>
              <a:t> </a:t>
            </a:r>
            <a:r>
              <a:rPr lang="es-ES" sz="1600" spc="-10" dirty="0" err="1" smtClean="0">
                <a:latin typeface="Calibri"/>
                <a:cs typeface="Calibri"/>
              </a:rPr>
              <a:t>Sintenax</a:t>
            </a:r>
            <a:r>
              <a:rPr lang="es-ES" sz="1600" spc="-10" dirty="0" smtClean="0">
                <a:latin typeface="Calibri"/>
                <a:cs typeface="Calibri"/>
              </a:rPr>
              <a:t> con conductor de </a:t>
            </a:r>
            <a:r>
              <a:rPr lang="es-ES" sz="1600" b="1" u="sng" spc="-10" dirty="0" smtClean="0">
                <a:latin typeface="Calibri"/>
                <a:cs typeface="Calibri"/>
              </a:rPr>
              <a:t>aluminio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b="69844"/>
          <a:stretch/>
        </p:blipFill>
        <p:spPr>
          <a:xfrm>
            <a:off x="784975" y="1077587"/>
            <a:ext cx="8426701" cy="6750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b="69401"/>
          <a:stretch/>
        </p:blipFill>
        <p:spPr>
          <a:xfrm>
            <a:off x="303074" y="1768428"/>
            <a:ext cx="7770303" cy="12033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074" y="3131994"/>
            <a:ext cx="7782717" cy="33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4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5344" y="1511256"/>
            <a:ext cx="8081110" cy="15502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238" y="4464068"/>
            <a:ext cx="7734127" cy="18894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40611" y="3308730"/>
            <a:ext cx="7266305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Las</a:t>
            </a:r>
            <a:r>
              <a:rPr sz="1400" dirty="0">
                <a:latin typeface="Calibri"/>
                <a:cs typeface="Calibri"/>
              </a:rPr>
              <a:t> masas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dispositivo, que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puedan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conectarse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circuito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protección </a:t>
            </a:r>
            <a:r>
              <a:rPr sz="1400" spc="-5" dirty="0">
                <a:latin typeface="Calibri"/>
                <a:cs typeface="Calibri"/>
              </a:rPr>
              <a:t>por</a:t>
            </a:r>
            <a:r>
              <a:rPr sz="1400" dirty="0">
                <a:latin typeface="Calibri"/>
                <a:cs typeface="Calibri"/>
              </a:rPr>
              <a:t> los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fijación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dispositivo, deberán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conectarse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circuito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protección </a:t>
            </a:r>
            <a:r>
              <a:rPr sz="1400" spc="-5" dirty="0">
                <a:latin typeface="Calibri"/>
                <a:cs typeface="Calibri"/>
              </a:rPr>
              <a:t>del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tablero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lograr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equipotencialidad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protección,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medio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conductor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cuya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sección se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debe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elegir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acuerdo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Tabla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771.20.IV,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4410" y="1066927"/>
            <a:ext cx="64427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Sección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nominal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mínima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los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puesta </a:t>
            </a:r>
            <a:r>
              <a:rPr sz="1600" spc="-5" dirty="0">
                <a:latin typeface="Calibri"/>
                <a:cs typeface="Calibri"/>
              </a:rPr>
              <a:t>a </a:t>
            </a:r>
            <a:r>
              <a:rPr sz="1600" spc="-10" dirty="0">
                <a:latin typeface="Calibri"/>
                <a:cs typeface="Calibri"/>
              </a:rPr>
              <a:t>tierra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protección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3716" y="1081786"/>
            <a:ext cx="5833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Valores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resistencia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puesta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tierra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máximos </a:t>
            </a:r>
            <a:r>
              <a:rPr sz="1600" spc="-10" dirty="0">
                <a:latin typeface="Calibri"/>
                <a:cs typeface="Calibri"/>
              </a:rPr>
              <a:t>según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ID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instalado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541" y="2215438"/>
            <a:ext cx="8940555" cy="384558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42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686" y="1340738"/>
            <a:ext cx="7763193" cy="23479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75688" y="1159891"/>
            <a:ext cx="1377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5" dirty="0">
                <a:latin typeface="Calibri"/>
                <a:cs typeface="Calibri"/>
              </a:rPr>
              <a:t>Ic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0413" y="1096517"/>
            <a:ext cx="66763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máximas</a:t>
            </a:r>
            <a:r>
              <a:rPr sz="1600" spc="3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presuntas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los </a:t>
            </a:r>
            <a:r>
              <a:rPr sz="1600" spc="-10" dirty="0">
                <a:latin typeface="Calibri"/>
                <a:cs typeface="Calibri"/>
              </a:rPr>
              <a:t>bornes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salida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Transformadores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distribución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9015" y="3688841"/>
            <a:ext cx="8164195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dirty="0">
                <a:latin typeface="Calibri"/>
                <a:cs typeface="Calibri"/>
              </a:rPr>
              <a:t>Aplicación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Cuando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seleccionamos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interruptor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cabecera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tablero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principal,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debemos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observa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distancia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instalara desde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</a:t>
            </a:r>
            <a:r>
              <a:rPr sz="1400" spc="-5" dirty="0">
                <a:latin typeface="Calibri"/>
                <a:cs typeface="Calibri"/>
              </a:rPr>
              <a:t> transformador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distribución,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definir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poder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corte (Pdc)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interruptor.</a:t>
            </a:r>
            <a:endParaRPr sz="1400">
              <a:latin typeface="Calibri"/>
              <a:cs typeface="Calibri"/>
            </a:endParaRPr>
          </a:p>
          <a:p>
            <a:pPr marL="12700" marR="254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Por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ejemplo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5" dirty="0">
                <a:latin typeface="Calibri"/>
                <a:cs typeface="Calibri"/>
              </a:rPr>
              <a:t> si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nuestra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instalación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</a:t>
            </a:r>
            <a:r>
              <a:rPr sz="1400" spc="-10" dirty="0">
                <a:latin typeface="Calibri"/>
                <a:cs typeface="Calibri"/>
              </a:rPr>
              <a:t> encuentra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 </a:t>
            </a:r>
            <a:r>
              <a:rPr sz="1400" spc="-5" dirty="0">
                <a:latin typeface="Calibri"/>
                <a:cs typeface="Calibri"/>
              </a:rPr>
              <a:t>pie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transformador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315kVA,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observamos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corriente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máxima que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puede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producirse </a:t>
            </a:r>
            <a:r>
              <a:rPr sz="1400" dirty="0">
                <a:latin typeface="Calibri"/>
                <a:cs typeface="Calibri"/>
              </a:rPr>
              <a:t>en </a:t>
            </a:r>
            <a:r>
              <a:rPr sz="1400" spc="-10" dirty="0">
                <a:latin typeface="Calibri"/>
                <a:cs typeface="Calibri"/>
              </a:rPr>
              <a:t>nuestro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punto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conexión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 </a:t>
            </a:r>
            <a:r>
              <a:rPr sz="1400" spc="-10" dirty="0">
                <a:latin typeface="Calibri"/>
                <a:cs typeface="Calibri"/>
              </a:rPr>
              <a:t>levemente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menor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11000A,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acometida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realiza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cable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IRAM 2178,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longitud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total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transformador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borne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superior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ITM 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16metros,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ingresamos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la </a:t>
            </a:r>
            <a:r>
              <a:rPr sz="1400" spc="-5" dirty="0">
                <a:latin typeface="Calibri"/>
                <a:cs typeface="Calibri"/>
              </a:rPr>
              <a:t>tabla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771-H.V.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(pagina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siguiente)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tipo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spc="-10" dirty="0">
                <a:latin typeface="Calibri"/>
                <a:cs typeface="Calibri"/>
              </a:rPr>
              <a:t>conductor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(4x16)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5" dirty="0">
                <a:latin typeface="Calibri"/>
                <a:cs typeface="Calibri"/>
              </a:rPr>
              <a:t> buscamos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longitud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(15,9m)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 </a:t>
            </a:r>
            <a:r>
              <a:rPr sz="1400" spc="-5" dirty="0">
                <a:latin typeface="Calibri"/>
                <a:cs typeface="Calibri"/>
              </a:rPr>
              <a:t>luego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bajamos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hasta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encontrarnos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</a:t>
            </a:r>
            <a:r>
              <a:rPr sz="1400" spc="-5" dirty="0">
                <a:latin typeface="Calibri"/>
                <a:cs typeface="Calibri"/>
              </a:rPr>
              <a:t> valor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corriente máxima del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transformador </a:t>
            </a:r>
            <a:r>
              <a:rPr sz="1400" spc="-5" dirty="0">
                <a:latin typeface="Calibri"/>
                <a:cs typeface="Calibri"/>
              </a:rPr>
              <a:t> (1100kA),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encontrando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 </a:t>
            </a:r>
            <a:r>
              <a:rPr sz="1400" spc="-5" dirty="0">
                <a:latin typeface="Calibri"/>
                <a:cs typeface="Calibri"/>
              </a:rPr>
              <a:t>valor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5238ª;</a:t>
            </a:r>
            <a:r>
              <a:rPr sz="1400" dirty="0">
                <a:latin typeface="Calibri"/>
                <a:cs typeface="Calibri"/>
              </a:rPr>
              <a:t> en ese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caso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debemos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elegir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interruptor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</a:t>
            </a:r>
            <a:r>
              <a:rPr sz="1400" spc="-5" dirty="0">
                <a:latin typeface="Calibri"/>
                <a:cs typeface="Calibri"/>
              </a:rPr>
              <a:t> un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poder 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corte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superior.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10" dirty="0">
                <a:latin typeface="Calibri"/>
                <a:cs typeface="Calibri"/>
              </a:rPr>
              <a:t>oferta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comercial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podemos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elegir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interruptor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C60N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Schneider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Electric,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cuyo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Pdc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6kA.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367" y="1526675"/>
            <a:ext cx="6911044" cy="508448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671701" y="2193315"/>
            <a:ext cx="5090160" cy="203835"/>
          </a:xfrm>
          <a:custGeom>
            <a:avLst/>
            <a:gdLst/>
            <a:ahLst/>
            <a:cxnLst/>
            <a:rect l="l" t="t" r="r" b="b"/>
            <a:pathLst>
              <a:path w="5090159" h="203835">
                <a:moveTo>
                  <a:pt x="0" y="203301"/>
                </a:moveTo>
                <a:lnTo>
                  <a:pt x="5090160" y="203301"/>
                </a:lnTo>
                <a:lnTo>
                  <a:pt x="5090160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2176" y="2193315"/>
            <a:ext cx="363855" cy="203835"/>
          </a:xfrm>
          <a:custGeom>
            <a:avLst/>
            <a:gdLst/>
            <a:ahLst/>
            <a:cxnLst/>
            <a:rect l="l" t="t" r="r" b="b"/>
            <a:pathLst>
              <a:path w="363854" h="203835">
                <a:moveTo>
                  <a:pt x="0" y="203301"/>
                </a:moveTo>
                <a:lnTo>
                  <a:pt x="363588" y="203301"/>
                </a:lnTo>
                <a:lnTo>
                  <a:pt x="363588" y="0"/>
                </a:lnTo>
                <a:lnTo>
                  <a:pt x="0" y="0"/>
                </a:lnTo>
                <a:lnTo>
                  <a:pt x="0" y="203301"/>
                </a:lnTo>
                <a:close/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73757" y="2236977"/>
            <a:ext cx="4615180" cy="2806065"/>
          </a:xfrm>
          <a:custGeom>
            <a:avLst/>
            <a:gdLst/>
            <a:ahLst/>
            <a:cxnLst/>
            <a:rect l="l" t="t" r="r" b="b"/>
            <a:pathLst>
              <a:path w="4615180" h="2806065">
                <a:moveTo>
                  <a:pt x="4072128" y="51689"/>
                </a:moveTo>
                <a:lnTo>
                  <a:pt x="4061256" y="45339"/>
                </a:lnTo>
                <a:lnTo>
                  <a:pt x="3986530" y="1651"/>
                </a:lnTo>
                <a:lnTo>
                  <a:pt x="3983482" y="0"/>
                </a:lnTo>
                <a:lnTo>
                  <a:pt x="3979672" y="1016"/>
                </a:lnTo>
                <a:lnTo>
                  <a:pt x="3977894" y="3937"/>
                </a:lnTo>
                <a:lnTo>
                  <a:pt x="3976116" y="6985"/>
                </a:lnTo>
                <a:lnTo>
                  <a:pt x="3977132" y="10922"/>
                </a:lnTo>
                <a:lnTo>
                  <a:pt x="4036123" y="45339"/>
                </a:lnTo>
                <a:lnTo>
                  <a:pt x="0" y="45339"/>
                </a:lnTo>
                <a:lnTo>
                  <a:pt x="0" y="58039"/>
                </a:lnTo>
                <a:lnTo>
                  <a:pt x="4035907" y="58039"/>
                </a:lnTo>
                <a:lnTo>
                  <a:pt x="3977132" y="92329"/>
                </a:lnTo>
                <a:lnTo>
                  <a:pt x="3976116" y="96266"/>
                </a:lnTo>
                <a:lnTo>
                  <a:pt x="3979672" y="102362"/>
                </a:lnTo>
                <a:lnTo>
                  <a:pt x="3983482" y="103378"/>
                </a:lnTo>
                <a:lnTo>
                  <a:pt x="4061231" y="58039"/>
                </a:lnTo>
                <a:lnTo>
                  <a:pt x="4072128" y="51689"/>
                </a:lnTo>
                <a:close/>
              </a:path>
              <a:path w="4615180" h="2806065">
                <a:moveTo>
                  <a:pt x="4614672" y="2716784"/>
                </a:moveTo>
                <a:lnTo>
                  <a:pt x="4613656" y="2712847"/>
                </a:lnTo>
                <a:lnTo>
                  <a:pt x="4610608" y="2711196"/>
                </a:lnTo>
                <a:lnTo>
                  <a:pt x="4607560" y="2709418"/>
                </a:lnTo>
                <a:lnTo>
                  <a:pt x="4603750" y="2710434"/>
                </a:lnTo>
                <a:lnTo>
                  <a:pt x="4601972" y="2713482"/>
                </a:lnTo>
                <a:lnTo>
                  <a:pt x="4569612" y="2769603"/>
                </a:lnTo>
                <a:lnTo>
                  <a:pt x="4569688" y="2789936"/>
                </a:lnTo>
                <a:lnTo>
                  <a:pt x="4569587" y="2769654"/>
                </a:lnTo>
                <a:lnTo>
                  <a:pt x="4556633" y="159639"/>
                </a:lnTo>
                <a:lnTo>
                  <a:pt x="4543933" y="159639"/>
                </a:lnTo>
                <a:lnTo>
                  <a:pt x="4556887" y="2769603"/>
                </a:lnTo>
                <a:lnTo>
                  <a:pt x="4523689" y="2713355"/>
                </a:lnTo>
                <a:lnTo>
                  <a:pt x="4522216" y="2710815"/>
                </a:lnTo>
                <a:lnTo>
                  <a:pt x="4518406" y="2709799"/>
                </a:lnTo>
                <a:lnTo>
                  <a:pt x="4512310" y="2713355"/>
                </a:lnTo>
                <a:lnTo>
                  <a:pt x="4511294" y="2717292"/>
                </a:lnTo>
                <a:lnTo>
                  <a:pt x="4513072" y="2720340"/>
                </a:lnTo>
                <a:lnTo>
                  <a:pt x="4563491" y="2805684"/>
                </a:lnTo>
                <a:lnTo>
                  <a:pt x="4570742" y="2793111"/>
                </a:lnTo>
                <a:lnTo>
                  <a:pt x="4613021" y="2719832"/>
                </a:lnTo>
                <a:lnTo>
                  <a:pt x="4614672" y="27167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74443" y="5120652"/>
            <a:ext cx="5303520" cy="210185"/>
          </a:xfrm>
          <a:custGeom>
            <a:avLst/>
            <a:gdLst/>
            <a:ahLst/>
            <a:cxnLst/>
            <a:rect l="l" t="t" r="r" b="b"/>
            <a:pathLst>
              <a:path w="5303520" h="210185">
                <a:moveTo>
                  <a:pt x="4939410" y="203314"/>
                </a:moveTo>
                <a:lnTo>
                  <a:pt x="5302999" y="203314"/>
                </a:lnTo>
                <a:lnTo>
                  <a:pt x="5302999" y="0"/>
                </a:lnTo>
                <a:lnTo>
                  <a:pt x="4939410" y="0"/>
                </a:lnTo>
                <a:lnTo>
                  <a:pt x="4939410" y="203314"/>
                </a:lnTo>
                <a:close/>
              </a:path>
              <a:path w="5303520" h="210185">
                <a:moveTo>
                  <a:pt x="0" y="209918"/>
                </a:moveTo>
                <a:lnTo>
                  <a:pt x="419023" y="209918"/>
                </a:lnTo>
                <a:lnTo>
                  <a:pt x="419023" y="6603"/>
                </a:lnTo>
                <a:lnTo>
                  <a:pt x="0" y="6603"/>
                </a:lnTo>
                <a:lnTo>
                  <a:pt x="0" y="209918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70455" y="5165344"/>
            <a:ext cx="4049395" cy="103505"/>
          </a:xfrm>
          <a:custGeom>
            <a:avLst/>
            <a:gdLst/>
            <a:ahLst/>
            <a:cxnLst/>
            <a:rect l="l" t="t" r="r" b="b"/>
            <a:pathLst>
              <a:path w="4049395" h="103504">
                <a:moveTo>
                  <a:pt x="4037911" y="45084"/>
                </a:moveTo>
                <a:lnTo>
                  <a:pt x="4036314" y="45084"/>
                </a:lnTo>
                <a:lnTo>
                  <a:pt x="4036314" y="57784"/>
                </a:lnTo>
                <a:lnTo>
                  <a:pt x="4012780" y="57859"/>
                </a:lnTo>
                <a:lnTo>
                  <a:pt x="3953891" y="92455"/>
                </a:lnTo>
                <a:lnTo>
                  <a:pt x="3952875" y="96392"/>
                </a:lnTo>
                <a:lnTo>
                  <a:pt x="3954653" y="99440"/>
                </a:lnTo>
                <a:lnTo>
                  <a:pt x="3956430" y="102361"/>
                </a:lnTo>
                <a:lnTo>
                  <a:pt x="3960368" y="103377"/>
                </a:lnTo>
                <a:lnTo>
                  <a:pt x="4048886" y="51434"/>
                </a:lnTo>
                <a:lnTo>
                  <a:pt x="4037911" y="45084"/>
                </a:lnTo>
                <a:close/>
              </a:path>
              <a:path w="4049395" h="103504">
                <a:moveTo>
                  <a:pt x="4012531" y="45160"/>
                </a:moveTo>
                <a:lnTo>
                  <a:pt x="0" y="57911"/>
                </a:lnTo>
                <a:lnTo>
                  <a:pt x="126" y="70611"/>
                </a:lnTo>
                <a:lnTo>
                  <a:pt x="4012780" y="57859"/>
                </a:lnTo>
                <a:lnTo>
                  <a:pt x="4023541" y="51537"/>
                </a:lnTo>
                <a:lnTo>
                  <a:pt x="4012531" y="45160"/>
                </a:lnTo>
                <a:close/>
              </a:path>
              <a:path w="4049395" h="103504">
                <a:moveTo>
                  <a:pt x="4023541" y="51537"/>
                </a:moveTo>
                <a:lnTo>
                  <a:pt x="4012780" y="57859"/>
                </a:lnTo>
                <a:lnTo>
                  <a:pt x="4036314" y="57784"/>
                </a:lnTo>
                <a:lnTo>
                  <a:pt x="4036314" y="57022"/>
                </a:lnTo>
                <a:lnTo>
                  <a:pt x="4033011" y="57022"/>
                </a:lnTo>
                <a:lnTo>
                  <a:pt x="4023541" y="51537"/>
                </a:lnTo>
                <a:close/>
              </a:path>
              <a:path w="4049395" h="103504">
                <a:moveTo>
                  <a:pt x="4033011" y="45973"/>
                </a:moveTo>
                <a:lnTo>
                  <a:pt x="4023541" y="51537"/>
                </a:lnTo>
                <a:lnTo>
                  <a:pt x="4033011" y="57022"/>
                </a:lnTo>
                <a:lnTo>
                  <a:pt x="4033011" y="45973"/>
                </a:lnTo>
                <a:close/>
              </a:path>
              <a:path w="4049395" h="103504">
                <a:moveTo>
                  <a:pt x="4036314" y="45973"/>
                </a:moveTo>
                <a:lnTo>
                  <a:pt x="4033011" y="45973"/>
                </a:lnTo>
                <a:lnTo>
                  <a:pt x="4033011" y="57022"/>
                </a:lnTo>
                <a:lnTo>
                  <a:pt x="4036314" y="57022"/>
                </a:lnTo>
                <a:lnTo>
                  <a:pt x="4036314" y="45973"/>
                </a:lnTo>
                <a:close/>
              </a:path>
              <a:path w="4049395" h="103504">
                <a:moveTo>
                  <a:pt x="4036314" y="45084"/>
                </a:moveTo>
                <a:lnTo>
                  <a:pt x="4012531" y="45160"/>
                </a:lnTo>
                <a:lnTo>
                  <a:pt x="4023541" y="51537"/>
                </a:lnTo>
                <a:lnTo>
                  <a:pt x="4033011" y="45973"/>
                </a:lnTo>
                <a:lnTo>
                  <a:pt x="4036314" y="45973"/>
                </a:lnTo>
                <a:lnTo>
                  <a:pt x="4036314" y="45084"/>
                </a:lnTo>
                <a:close/>
              </a:path>
              <a:path w="4049395" h="103504">
                <a:moveTo>
                  <a:pt x="3959986" y="0"/>
                </a:moveTo>
                <a:lnTo>
                  <a:pt x="3956177" y="1015"/>
                </a:lnTo>
                <a:lnTo>
                  <a:pt x="3952621" y="7111"/>
                </a:lnTo>
                <a:lnTo>
                  <a:pt x="3953636" y="11048"/>
                </a:lnTo>
                <a:lnTo>
                  <a:pt x="4012531" y="45160"/>
                </a:lnTo>
                <a:lnTo>
                  <a:pt x="4037911" y="45084"/>
                </a:lnTo>
                <a:lnTo>
                  <a:pt x="395998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488183" y="1070863"/>
            <a:ext cx="5965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Determinación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aproximada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Icc</a:t>
            </a:r>
            <a:r>
              <a:rPr sz="1600" spc="-10" dirty="0">
                <a:latin typeface="Calibri"/>
                <a:cs typeface="Calibri"/>
              </a:rPr>
              <a:t> con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cobre</a:t>
            </a:r>
            <a:r>
              <a:rPr sz="1600" spc="38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</a:t>
            </a:r>
            <a:r>
              <a:rPr sz="1600" spc="-10" dirty="0">
                <a:latin typeface="Calibri"/>
                <a:cs typeface="Calibri"/>
              </a:rPr>
              <a:t> 2178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44</a:t>
            </a:fld>
            <a:endParaRPr spc="-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6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7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3399" y="1349240"/>
            <a:ext cx="7119978" cy="51985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05633" y="1096517"/>
            <a:ext cx="61683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Determinación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aproximada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Icc</a:t>
            </a:r>
            <a:r>
              <a:rPr sz="1600" spc="-10" dirty="0">
                <a:latin typeface="Calibri"/>
                <a:cs typeface="Calibri"/>
              </a:rPr>
              <a:t> con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conductores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aluminio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IRAM </a:t>
            </a:r>
            <a:r>
              <a:rPr sz="1600" spc="-10" dirty="0">
                <a:latin typeface="Calibri"/>
                <a:cs typeface="Calibri"/>
              </a:rPr>
              <a:t>2263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073377" y="6310491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3040" y="1696973"/>
            <a:ext cx="6082426" cy="1219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2860" y="3066078"/>
            <a:ext cx="6370670" cy="36929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80082" y="1096517"/>
            <a:ext cx="6615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Selección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interruptores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ITM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acuerdo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longitud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circuitos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seccionales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39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795512" y="6048694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2185" y="1594738"/>
            <a:ext cx="5799167" cy="11620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1126" y="2873009"/>
            <a:ext cx="6351063" cy="38595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07411" y="1079373"/>
            <a:ext cx="61239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Selección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interruptores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ITM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acuerdo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log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circuitos terminales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02930" y="6510019"/>
            <a:ext cx="444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907899" y="6019800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979" y="1613645"/>
            <a:ext cx="5488801" cy="32462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69414" y="1096518"/>
            <a:ext cx="6990080" cy="3670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Orientación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proteger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los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interruptores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diferenciales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corrientes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cortocircuito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Calibri"/>
              <a:cs typeface="Calibri"/>
            </a:endParaRPr>
          </a:p>
          <a:p>
            <a:pPr marL="4258310" marR="5080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Los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interruptores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diferenciales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(ID) </a:t>
            </a:r>
            <a:r>
              <a:rPr sz="1300" spc="-5" dirty="0">
                <a:latin typeface="Calibri"/>
                <a:cs typeface="Calibri"/>
              </a:rPr>
              <a:t> disponen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una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capacidad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ruptura </a:t>
            </a:r>
            <a:r>
              <a:rPr sz="1300" spc="-5" dirty="0">
                <a:latin typeface="Calibri"/>
                <a:cs typeface="Calibri"/>
              </a:rPr>
              <a:t> baja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(como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mínima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500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 010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i="1" spc="-45" dirty="0">
                <a:latin typeface="Calibri"/>
                <a:cs typeface="Calibri"/>
              </a:rPr>
              <a:t>In‘,</a:t>
            </a:r>
            <a:r>
              <a:rPr sz="1300" i="1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lo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que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resulte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30" dirty="0">
                <a:latin typeface="Calibri"/>
                <a:cs typeface="Calibri"/>
              </a:rPr>
              <a:t>mayor,</a:t>
            </a:r>
            <a:r>
              <a:rPr sz="1300" spc="-5" dirty="0">
                <a:latin typeface="Calibri"/>
                <a:cs typeface="Calibri"/>
              </a:rPr>
              <a:t> ver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Tabla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771-H.xI),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por lo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que,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general,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necesario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protegerlos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contra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corrientes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 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cortocircuito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que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pueden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ser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gran </a:t>
            </a:r>
            <a:r>
              <a:rPr sz="1300" spc="-5" dirty="0">
                <a:latin typeface="Calibri"/>
                <a:cs typeface="Calibri"/>
              </a:rPr>
              <a:t> magnitud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(dependiendo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potencia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cortocircuito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instalación),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como 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cortocircuitos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entre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Líneas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para </a:t>
            </a:r>
            <a:r>
              <a:rPr sz="1300" spc="-5" dirty="0">
                <a:latin typeface="Calibri"/>
                <a:cs typeface="Calibri"/>
              </a:rPr>
              <a:t> cualquier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esquema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conexión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tierra,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 </a:t>
            </a:r>
            <a:r>
              <a:rPr sz="1300" spc="-10" dirty="0">
                <a:latin typeface="Calibri"/>
                <a:cs typeface="Calibri"/>
              </a:rPr>
              <a:t>entre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línea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y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 en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esquemas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TN-S,</a:t>
            </a:r>
            <a:endParaRPr sz="1300">
              <a:latin typeface="Calibri"/>
              <a:cs typeface="Calibri"/>
            </a:endParaRPr>
          </a:p>
          <a:p>
            <a:pPr marL="4258310" marR="8890">
              <a:lnSpc>
                <a:spcPct val="100000"/>
              </a:lnSpc>
              <a:spcBef>
                <a:spcPts val="5"/>
              </a:spcBef>
            </a:pPr>
            <a:r>
              <a:rPr sz="1300" spc="-5" dirty="0">
                <a:latin typeface="Calibri"/>
                <a:cs typeface="Calibri"/>
              </a:rPr>
              <a:t>o 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magnitud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media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 baja,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tales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como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cortocircuitos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 en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esquemas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5" dirty="0">
                <a:latin typeface="Calibri"/>
                <a:cs typeface="Calibri"/>
              </a:rPr>
              <a:t>TT 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</a:t>
            </a:r>
            <a:r>
              <a:rPr sz="1300" spc="-5" dirty="0">
                <a:latin typeface="Calibri"/>
                <a:cs typeface="Calibri"/>
              </a:rPr>
              <a:t> bajas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resistencias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puesta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3598" y="5029961"/>
            <a:ext cx="8430260" cy="1214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9530">
              <a:lnSpc>
                <a:spcPct val="100000"/>
              </a:lnSpc>
              <a:spcBef>
                <a:spcPts val="95"/>
              </a:spcBef>
            </a:pPr>
            <a:r>
              <a:rPr sz="1300" spc="-15" dirty="0">
                <a:latin typeface="Calibri"/>
                <a:cs typeface="Calibri"/>
              </a:rPr>
              <a:t>Esta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protección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indispensable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todas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instalaciones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donde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presentan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esas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situaciones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y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para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poder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efectuar </a:t>
            </a:r>
            <a:r>
              <a:rPr sz="1300" spc="-5" dirty="0">
                <a:latin typeface="Calibri"/>
                <a:cs typeface="Calibri"/>
              </a:rPr>
              <a:t> adecuadamente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esa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protección,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fabricantes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deben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brindar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capacidad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ruptura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ID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su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fabricación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y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tipo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dispositivo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protección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contra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cortocircuitos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(DPCC)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que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necesario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instalar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para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proteger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al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ID.</a:t>
            </a:r>
            <a:endParaRPr sz="1300">
              <a:latin typeface="Calibri"/>
              <a:cs typeface="Calibri"/>
            </a:endParaRPr>
          </a:p>
          <a:p>
            <a:pPr marL="12700" marR="396875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Los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DPCC a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emplear,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pueden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ser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forma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general,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tanto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interruptores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termo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magnéticos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fusibles,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si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bien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algunos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fabricantes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solo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indican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uno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dispositivos.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cada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caso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fabricante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deberá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indicar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tipo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OPCC,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sus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características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(como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mínimo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curva,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máximo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calibre,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capacidad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ruptura)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y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corriente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cortocircuito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que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ID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puede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3598" y="6218935"/>
            <a:ext cx="870267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alibri"/>
                <a:cs typeface="Calibri"/>
              </a:rPr>
              <a:t>soportar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cuando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esta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protegido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por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DPCC.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Asimismo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también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deberá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informar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características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del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DPCC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para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coordinar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 </a:t>
            </a:r>
            <a:r>
              <a:rPr sz="1300" spc="-5" dirty="0">
                <a:latin typeface="Calibri"/>
                <a:cs typeface="Calibri"/>
              </a:rPr>
              <a:t> el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ID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caso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cortocircuitos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valor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relativamente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bajo,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pero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que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excedan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capacidad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ruptura</a:t>
            </a:r>
            <a:r>
              <a:rPr sz="1300" spc="-5" dirty="0">
                <a:latin typeface="Calibri"/>
                <a:cs typeface="Calibri"/>
              </a:rPr>
              <a:t> del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ID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41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063977" y="5955792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1200" y="1112213"/>
            <a:ext cx="5129072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s-419" sz="3600" dirty="0"/>
              <a:t>Motores para cada aplicación de </a:t>
            </a:r>
            <a:r>
              <a:rPr lang="es-419" sz="3600" dirty="0" smtClean="0"/>
              <a:t>la </a:t>
            </a:r>
            <a:r>
              <a:rPr lang="es-ES" sz="3600" dirty="0" smtClean="0"/>
              <a:t>industria. 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49</a:t>
            </a:fld>
            <a:endParaRPr spc="-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3" name="CuadroTexto 2"/>
          <p:cNvSpPr txBox="1"/>
          <p:nvPr/>
        </p:nvSpPr>
        <p:spPr>
          <a:xfrm>
            <a:off x="313671" y="2242302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Desclasificación</a:t>
            </a:r>
            <a:endParaRPr lang="es-ES" sz="1200" b="1" dirty="0"/>
          </a:p>
          <a:p>
            <a:r>
              <a:rPr lang="es-419" sz="1200" dirty="0"/>
              <a:t>-Grado de protección del motor IP55 (IEC 60034-5).</a:t>
            </a:r>
          </a:p>
          <a:p>
            <a:r>
              <a:rPr lang="es-419" sz="1200" dirty="0"/>
              <a:t>-Altura de la instalación no debe exceder 1000 metros sobre el nivel</a:t>
            </a:r>
          </a:p>
          <a:p>
            <a:r>
              <a:rPr lang="es-ES" sz="1200" dirty="0"/>
              <a:t>del mar (IEC 60034-1).</a:t>
            </a:r>
          </a:p>
          <a:p>
            <a:r>
              <a:rPr lang="es-ES" sz="1200" dirty="0"/>
              <a:t>-Temperatura del aire permitida: -20 ... 40 °C (IEC 60034-1).</a:t>
            </a:r>
          </a:p>
          <a:p>
            <a:r>
              <a:rPr lang="es-ES" sz="1200" dirty="0"/>
              <a:t>-Humedad relativa permitida:</a:t>
            </a:r>
          </a:p>
          <a:p>
            <a:r>
              <a:rPr lang="es-ES" sz="1200" dirty="0"/>
              <a:t>-20 °C ≤ T ≤ 20 °C: 100 %</a:t>
            </a:r>
          </a:p>
          <a:p>
            <a:r>
              <a:rPr lang="es-ES" sz="1200" dirty="0"/>
              <a:t>20 °C &lt; T ≤ 30 °C: 95 %</a:t>
            </a:r>
          </a:p>
          <a:p>
            <a:r>
              <a:rPr lang="es-ES" sz="1200" dirty="0"/>
              <a:t>30 °C &lt; T ≤ 40 °C: 55 %</a:t>
            </a:r>
          </a:p>
          <a:p>
            <a:r>
              <a:rPr lang="es-419" sz="1200" dirty="0"/>
              <a:t>Para temperaturas más frías y/o alturas de instalación superiores </a:t>
            </a:r>
            <a:r>
              <a:rPr lang="es-419" sz="1200" dirty="0" smtClean="0"/>
              <a:t>a 1000 </a:t>
            </a:r>
            <a:r>
              <a:rPr lang="es-419" sz="1200" dirty="0"/>
              <a:t>msnm, el motor especificado debe ser reducido en </a:t>
            </a:r>
            <a:r>
              <a:rPr lang="es-419" sz="1200" dirty="0" smtClean="0"/>
              <a:t>potencia utilizando </a:t>
            </a:r>
            <a:r>
              <a:rPr lang="es-419" sz="1200" dirty="0"/>
              <a:t>el factor </a:t>
            </a:r>
            <a:r>
              <a:rPr lang="es-419" sz="1200" dirty="0" err="1"/>
              <a:t>kHT</a:t>
            </a:r>
            <a:r>
              <a:rPr lang="es-419" sz="1200" dirty="0"/>
              <a:t>. Esto resulta en una potencia </a:t>
            </a:r>
            <a:r>
              <a:rPr lang="es-419" sz="1200" dirty="0" smtClean="0"/>
              <a:t>admisible (</a:t>
            </a:r>
            <a:r>
              <a:rPr lang="es-419" sz="1200" dirty="0" err="1"/>
              <a:t>Padm</a:t>
            </a:r>
            <a:r>
              <a:rPr lang="es-419" sz="1200" dirty="0"/>
              <a:t>) del motor tal como:</a:t>
            </a:r>
          </a:p>
          <a:p>
            <a:pPr algn="ctr"/>
            <a:r>
              <a:rPr lang="es-ES" sz="1200" b="1" dirty="0" err="1"/>
              <a:t>Padm</a:t>
            </a:r>
            <a:r>
              <a:rPr lang="es-ES" sz="1200" b="1" dirty="0"/>
              <a:t> = </a:t>
            </a:r>
            <a:r>
              <a:rPr lang="es-ES" sz="1200" b="1" dirty="0" err="1"/>
              <a:t>Prated</a:t>
            </a:r>
            <a:r>
              <a:rPr lang="es-ES" sz="1200" b="1" dirty="0"/>
              <a:t> · </a:t>
            </a:r>
            <a:r>
              <a:rPr lang="es-ES" sz="1200" b="1" dirty="0" err="1"/>
              <a:t>kHT</a:t>
            </a:r>
            <a:endParaRPr lang="es-ES" sz="1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4" y="4648200"/>
            <a:ext cx="6393143" cy="18106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093" y="1236883"/>
            <a:ext cx="1866674" cy="2255084"/>
          </a:xfrm>
          <a:prstGeom prst="rect">
            <a:avLst/>
          </a:prstGeom>
        </p:spPr>
      </p:pic>
      <p:sp>
        <p:nvSpPr>
          <p:cNvPr id="15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6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202930" y="6451874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8014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7267" y="1895275"/>
            <a:ext cx="3217611" cy="411304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559" y="1855449"/>
            <a:ext cx="3236307" cy="44507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33976" y="1058418"/>
            <a:ext cx="171450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Formulas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Eléctricas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71800" y="1029803"/>
            <a:ext cx="46482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s-419" sz="1600" dirty="0"/>
              <a:t>Motores para cada aplicación de </a:t>
            </a:r>
            <a:r>
              <a:rPr lang="es-419" sz="1600" dirty="0" smtClean="0"/>
              <a:t>la </a:t>
            </a:r>
            <a:r>
              <a:rPr lang="es-ES" sz="1600" dirty="0" smtClean="0"/>
              <a:t>industria. 3000rpm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50</a:t>
            </a:fld>
            <a:endParaRPr spc="-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40617"/>
            <a:ext cx="8915400" cy="5158870"/>
          </a:xfrm>
          <a:prstGeom prst="rect">
            <a:avLst/>
          </a:prstGeom>
        </p:spPr>
      </p:pic>
      <p:sp>
        <p:nvSpPr>
          <p:cNvPr id="9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6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8396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38400" y="1059306"/>
            <a:ext cx="473430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s-419" sz="1600" dirty="0" smtClean="0"/>
              <a:t>Motores para cada aplicación de la industria. 1500rpm</a:t>
            </a:r>
            <a:endParaRPr lang="es-419" sz="1600" dirty="0"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49644"/>
            <a:ext cx="9598913" cy="4928727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8603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2930" y="6510019"/>
            <a:ext cx="444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2362200" y="1107681"/>
            <a:ext cx="473430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s-419" sz="1600" dirty="0" smtClean="0"/>
              <a:t>Motores para cada aplicación de la industria. 1000rpm</a:t>
            </a:r>
            <a:endParaRPr lang="es-419" sz="1600" dirty="0">
              <a:cs typeface="Calibri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5" y="1357590"/>
            <a:ext cx="9432335" cy="5116033"/>
          </a:xfrm>
          <a:prstGeom prst="rect">
            <a:avLst/>
          </a:prstGeom>
        </p:spPr>
      </p:pic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318764" y="1064133"/>
            <a:ext cx="4307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Relación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Potencia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corriente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monofásicos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7"/>
              <p:cNvSpPr txBox="1"/>
              <p:nvPr/>
            </p:nvSpPr>
            <p:spPr>
              <a:xfrm>
                <a:off x="968749" y="1783836"/>
                <a:ext cx="4593851" cy="458304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660400" indent="-6604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s-E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Potencia Mecánica – Rendimiento – Potencia Eléctrica</a:t>
                </a:r>
              </a:p>
              <a:p>
                <a:pPr>
                  <a:lnSpc>
                    <a:spcPct val="100000"/>
                  </a:lnSpc>
                  <a:spcBef>
                    <a:spcPts val="50"/>
                  </a:spcBef>
                </a:pPr>
                <a:endParaRPr lang="es-E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4465" algn="ctr">
                  <a:lnSpc>
                    <a:spcPct val="100000"/>
                  </a:lnSpc>
                  <a:tabLst>
                    <a:tab pos="450850" algn="l"/>
                  </a:tabLst>
                </a:pPr>
                <a:r>
                  <a:rPr lang="es-ES" sz="1400" b="1" dirty="0">
                    <a:latin typeface="Symbol" panose="05050102010706020507" pitchFamily="18" charset="2"/>
                    <a:cs typeface="Arial" panose="020B0604020202020204" pitchFamily="34" charset="0"/>
                  </a:rPr>
                  <a:t>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	= Pm/Pe</a:t>
                </a:r>
              </a:p>
              <a:p>
                <a:pPr>
                  <a:lnSpc>
                    <a:spcPct val="100000"/>
                  </a:lnSpc>
                  <a:spcBef>
                    <a:spcPts val="50"/>
                  </a:spcBef>
                </a:pPr>
                <a:endParaRPr lang="es-E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>
                  <a:lnSpc>
                    <a:spcPct val="100000"/>
                  </a:lnSpc>
                  <a:tabLst>
                    <a:tab pos="299085" algn="l"/>
                  </a:tabLst>
                </a:pPr>
                <a:r>
                  <a:rPr lang="es-ES" sz="1200" dirty="0">
                    <a:latin typeface="Symbol" panose="05050102010706020507" pitchFamily="18" charset="2"/>
                    <a:cs typeface="Arial" panose="020B0604020202020204" pitchFamily="34" charset="0"/>
                  </a:rPr>
                  <a:t>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	: rendimiento</a:t>
                </a:r>
              </a:p>
              <a:p>
                <a:pPr marL="12700">
                  <a:lnSpc>
                    <a:spcPct val="100000"/>
                  </a:lnSpc>
                </a:pP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Pm: potencia mecánica (indicada en las placas de los Motores)</a:t>
                </a:r>
              </a:p>
              <a:p>
                <a:pPr marL="12700">
                  <a:lnSpc>
                    <a:spcPct val="100000"/>
                  </a:lnSpc>
                  <a:spcBef>
                    <a:spcPts val="5"/>
                  </a:spcBef>
                </a:pP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Pe: potencia absorbida de la fuente de suministro</a:t>
                </a:r>
              </a:p>
              <a:p>
                <a:pPr>
                  <a:lnSpc>
                    <a:spcPct val="100000"/>
                  </a:lnSpc>
                  <a:spcBef>
                    <a:spcPts val="30"/>
                  </a:spcBef>
                </a:pPr>
                <a:endParaRPr lang="es-ES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30"/>
                  </a:spcBef>
                </a:pPr>
                <a:r>
                  <a:rPr lang="es-E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Motor Monofasico:</a:t>
                </a:r>
                <a:endParaRPr 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7640" algn="ctr">
                  <a:lnSpc>
                    <a:spcPct val="100000"/>
                  </a:lnSpc>
                  <a:spcBef>
                    <a:spcPts val="5"/>
                  </a:spcBef>
                </a:pPr>
                <a:endParaRPr lang="es-ES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7640" algn="ctr">
                  <a:lnSpc>
                    <a:spcPct val="100000"/>
                  </a:lnSpc>
                  <a:spcBef>
                    <a:spcPts val="5"/>
                  </a:spcBef>
                </a:pP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 Pe / </a:t>
                </a: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(E. Cos </a:t>
                </a:r>
                <a:r>
                  <a:rPr lang="es-ES" sz="1400" b="1" dirty="0" smtClean="0">
                    <a:latin typeface="Symbol" panose="05050102010706020507" pitchFamily="18" charset="2"/>
                    <a:cs typeface="Arial" panose="020B0604020202020204" pitchFamily="34" charset="0"/>
                  </a:rPr>
                  <a:t></a:t>
                </a: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67640" algn="ctr">
                  <a:lnSpc>
                    <a:spcPct val="100000"/>
                  </a:lnSpc>
                  <a:spcBef>
                    <a:spcPts val="5"/>
                  </a:spcBef>
                </a:pPr>
                <a:endParaRPr lang="es-ES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7640">
                  <a:lnSpc>
                    <a:spcPct val="100000"/>
                  </a:lnSpc>
                  <a:spcBef>
                    <a:spcPts val="5"/>
                  </a:spcBef>
                </a:pP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In: Corriente Nominal del motor</a:t>
                </a:r>
              </a:p>
              <a:p>
                <a:pPr marL="167640">
                  <a:lnSpc>
                    <a:spcPct val="100000"/>
                  </a:lnSpc>
                  <a:spcBef>
                    <a:spcPts val="5"/>
                  </a:spcBef>
                </a:pP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E: tensión de ALIMENTACIÓN 220v</a:t>
                </a:r>
              </a:p>
              <a:p>
                <a:pPr marL="167640">
                  <a:spcBef>
                    <a:spcPts val="5"/>
                  </a:spcBef>
                </a:pPr>
                <a:r>
                  <a:rPr lang="es-E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Cos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>
                    <a:latin typeface="Symbol" panose="05050102010706020507" pitchFamily="18" charset="2"/>
                    <a:cs typeface="Arial" panose="020B0604020202020204" pitchFamily="34" charset="0"/>
                  </a:rPr>
                  <a:t> 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factor de potencia del motor</a:t>
                </a:r>
              </a:p>
              <a:p>
                <a:pPr>
                  <a:lnSpc>
                    <a:spcPct val="100000"/>
                  </a:lnSpc>
                  <a:spcBef>
                    <a:spcPts val="30"/>
                  </a:spcBef>
                </a:pPr>
                <a:endParaRPr lang="es-ES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30"/>
                  </a:spcBef>
                </a:pPr>
                <a:r>
                  <a:rPr lang="es-E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Motor Trifásico</a:t>
                </a: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167640" algn="ctr">
                  <a:lnSpc>
                    <a:spcPct val="100000"/>
                  </a:lnSpc>
                  <a:spcBef>
                    <a:spcPts val="5"/>
                  </a:spcBef>
                </a:pPr>
                <a:endParaRPr lang="es-ES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7640" algn="ctr">
                  <a:lnSpc>
                    <a:spcPct val="100000"/>
                  </a:lnSpc>
                  <a:spcBef>
                    <a:spcPts val="5"/>
                  </a:spcBef>
                </a:pP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In= Pe /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ar-AE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rad>
                    <m:r>
                      <a:rPr lang="es-ES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 </m:t>
                    </m:r>
                  </m:oMath>
                </a14:m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s-ES" sz="1400" b="1" dirty="0" smtClean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 </m:t>
                    </m:r>
                  </m:oMath>
                </a14:m>
                <a:r>
                  <a:rPr lang="es-ES" sz="1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</a:t>
                </a: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smtClean="0">
                    <a:latin typeface="Symbol" panose="05050102010706020507" pitchFamily="18" charset="2"/>
                    <a:cs typeface="Arial" panose="020B0604020202020204" pitchFamily="34" charset="0"/>
                  </a:rPr>
                  <a:t></a:t>
                </a: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= Pm/(</a:t>
                </a:r>
                <a:r>
                  <a:rPr lang="es-ES" sz="1400" b="1" dirty="0" smtClean="0">
                    <a:latin typeface="Symbol" panose="05050102010706020507" pitchFamily="18" charset="2"/>
                    <a:cs typeface="Arial" panose="020B0604020202020204" pitchFamily="34" charset="0"/>
                  </a:rPr>
                  <a:t>*</a:t>
                </a: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sz="1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ar-AE" sz="14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s-ES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 </m:t>
                    </m:r>
                  </m:oMath>
                </a14:m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s-ES" sz="1400" b="1" dirty="0" smtClean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 </m:t>
                    </m:r>
                  </m:oMath>
                </a14:m>
                <a:r>
                  <a:rPr lang="es-ES" sz="1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</a:t>
                </a:r>
                <a:r>
                  <a:rPr lang="es-E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smtClean="0">
                    <a:latin typeface="Symbol" panose="05050102010706020507" pitchFamily="18" charset="2"/>
                    <a:cs typeface="Arial" panose="020B0604020202020204" pitchFamily="34" charset="0"/>
                  </a:rPr>
                  <a:t>)</a:t>
                </a:r>
              </a:p>
              <a:p>
                <a:pPr marL="167640" algn="ctr">
                  <a:lnSpc>
                    <a:spcPct val="100000"/>
                  </a:lnSpc>
                  <a:spcBef>
                    <a:spcPts val="5"/>
                  </a:spcBef>
                </a:pPr>
                <a:endParaRPr lang="es-ES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7640">
                  <a:lnSpc>
                    <a:spcPct val="100000"/>
                  </a:lnSpc>
                  <a:spcBef>
                    <a:spcPts val="5"/>
                  </a:spcBef>
                </a:pP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In: Corriente Nominal del motor</a:t>
                </a:r>
              </a:p>
              <a:p>
                <a:pPr marL="167640">
                  <a:lnSpc>
                    <a:spcPct val="100000"/>
                  </a:lnSpc>
                  <a:spcBef>
                    <a:spcPts val="5"/>
                  </a:spcBef>
                </a:pP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E: tensión de ALIMENTACIÓN 380v</a:t>
                </a:r>
              </a:p>
              <a:p>
                <a:pPr marL="167640">
                  <a:spcBef>
                    <a:spcPts val="5"/>
                  </a:spcBef>
                </a:pPr>
                <a:r>
                  <a:rPr lang="es-ES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</a:t>
                </a: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smtClean="0">
                    <a:latin typeface="Symbol" panose="05050102010706020507" pitchFamily="18" charset="2"/>
                    <a:cs typeface="Arial" panose="020B0604020202020204" pitchFamily="34" charset="0"/>
                  </a:rPr>
                  <a:t> </a:t>
                </a:r>
                <a:r>
                  <a:rPr lang="es-E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factor de potencia del motor </a:t>
                </a:r>
              </a:p>
              <a:p>
                <a:pPr marL="167640" algn="ctr">
                  <a:lnSpc>
                    <a:spcPct val="100000"/>
                  </a:lnSpc>
                  <a:spcBef>
                    <a:spcPts val="5"/>
                  </a:spcBef>
                </a:pPr>
                <a:endParaRPr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49" y="1783836"/>
                <a:ext cx="4593851" cy="4583049"/>
              </a:xfrm>
              <a:prstGeom prst="rect">
                <a:avLst/>
              </a:prstGeom>
              <a:blipFill rotWithShape="0">
                <a:blip r:embed="rId5"/>
                <a:stretch>
                  <a:fillRect l="-2122" t="-93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53</a:t>
            </a:fld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079" y="1783836"/>
            <a:ext cx="4335854" cy="2247249"/>
          </a:xfrm>
          <a:prstGeom prst="rect">
            <a:avLst/>
          </a:prstGeom>
        </p:spPr>
      </p:pic>
      <p:sp>
        <p:nvSpPr>
          <p:cNvPr id="15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6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141940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07384" y="1064133"/>
            <a:ext cx="35261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Motores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Trifásicos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bombas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sumergibles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8872" y="1449048"/>
            <a:ext cx="5891645" cy="510612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54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632133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1664" y="1064133"/>
            <a:ext cx="36188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Motores</a:t>
            </a:r>
            <a:r>
              <a:rPr sz="1600" spc="39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Trifásicos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bombas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sumergibles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3912" y="1428775"/>
            <a:ext cx="6984044" cy="49815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55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539206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1664" y="1064133"/>
            <a:ext cx="36188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Motores</a:t>
            </a:r>
            <a:r>
              <a:rPr sz="1600" spc="39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Trifásicos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bombas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sumergibles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81125" y="1357375"/>
            <a:ext cx="6984365" cy="4000500"/>
            <a:chOff x="1381125" y="1357375"/>
            <a:chExt cx="6984365" cy="40005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1125" y="1357375"/>
              <a:ext cx="6984044" cy="4000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2498" y="2071750"/>
              <a:ext cx="6786626" cy="328612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56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761205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1267" y="1878838"/>
            <a:ext cx="3559968" cy="9239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012" y="3007867"/>
            <a:ext cx="3353593" cy="2200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1331" y="5374551"/>
            <a:ext cx="3559968" cy="7334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05988" y="1061084"/>
            <a:ext cx="452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Relación</a:t>
            </a:r>
            <a:r>
              <a:rPr sz="1800" spc="4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Potencia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corriente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Motores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Trifásicos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57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3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1831" y="1610664"/>
            <a:ext cx="3560027" cy="4943475"/>
          </a:xfrm>
          <a:prstGeom prst="rect">
            <a:avLst/>
          </a:prstGeom>
        </p:spPr>
      </p:pic>
      <p:sp>
        <p:nvSpPr>
          <p:cNvPr id="14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5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0203336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369488"/>
            <a:ext cx="3672923" cy="38359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5667" y="2292438"/>
            <a:ext cx="4320473" cy="40583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3193" y="784528"/>
            <a:ext cx="9017635" cy="158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1625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Compensación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factor</a:t>
            </a:r>
            <a:r>
              <a:rPr sz="1600" spc="-5" dirty="0">
                <a:latin typeface="Calibri"/>
                <a:cs typeface="Calibri"/>
              </a:rPr>
              <a:t> de potencia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motores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TABLA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contiene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capacitores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requeridos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para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compensación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motores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asincrónicos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trifásicos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función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potencia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y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velocidad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del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30" dirty="0">
                <a:latin typeface="Calibri"/>
                <a:cs typeface="Calibri"/>
              </a:rPr>
              <a:t>motor.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Los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valores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recomendados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contemplan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observaciones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hechas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cuanto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problemas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autoexcitación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y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esfuerzos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transitorios,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manera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evitar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sus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efectos.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Por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ejemplo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: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capacitor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adecuado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para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un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motor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25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45" dirty="0">
                <a:latin typeface="Calibri"/>
                <a:cs typeface="Calibri"/>
              </a:rPr>
              <a:t>CV,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1500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r.p.m.,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es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5,02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40" dirty="0">
                <a:latin typeface="Calibri"/>
                <a:cs typeface="Calibri"/>
              </a:rPr>
              <a:t>Kvar,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en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consecuencia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escogerá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un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capacitor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5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45" dirty="0">
                <a:latin typeface="Calibri"/>
                <a:cs typeface="Calibri"/>
              </a:rPr>
              <a:t>Kvar.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Cuando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no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haya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capacitores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valores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listados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deberá 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escoger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menor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valor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más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cercano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al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recomendado.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35871" y="6119876"/>
            <a:ext cx="589915" cy="521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42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5143" y="3996535"/>
            <a:ext cx="5446127" cy="26394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561" y="4714912"/>
            <a:ext cx="2481742" cy="13225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867" y="2265540"/>
            <a:ext cx="2813304" cy="97841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25673" y="1070610"/>
            <a:ext cx="5527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Capacitores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Electrolíticos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compensar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FP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motores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monofásicos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5995" y="1638651"/>
            <a:ext cx="5159237" cy="217022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44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6"/>
            </a:endParaRPr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830663" y="6074576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325" y="1538647"/>
            <a:ext cx="3528981" cy="48087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5055" y="1553952"/>
            <a:ext cx="3659759" cy="481621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33976" y="1058418"/>
            <a:ext cx="171450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Formulas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Eléctricas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81476" y="3130042"/>
            <a:ext cx="291465" cy="80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 marR="46990" indent="-2540" algn="ctr">
              <a:lnSpc>
                <a:spcPct val="100000"/>
              </a:lnSpc>
              <a:spcBef>
                <a:spcPts val="95"/>
              </a:spcBef>
            </a:pPr>
            <a:r>
              <a:rPr sz="1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VA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5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 </a:t>
            </a:r>
            <a:r>
              <a:rPr sz="1000" spc="-5" dirty="0">
                <a:latin typeface="Times New Roman"/>
                <a:cs typeface="Times New Roman"/>
              </a:rPr>
              <a:t> VA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16883" y="3584066"/>
            <a:ext cx="49530" cy="329565"/>
          </a:xfrm>
          <a:custGeom>
            <a:avLst/>
            <a:gdLst/>
            <a:ahLst/>
            <a:cxnLst/>
            <a:rect l="l" t="t" r="r" b="b"/>
            <a:pathLst>
              <a:path w="49529" h="329564">
                <a:moveTo>
                  <a:pt x="0" y="0"/>
                </a:moveTo>
                <a:lnTo>
                  <a:pt x="19145" y="313"/>
                </a:lnTo>
                <a:lnTo>
                  <a:pt x="34766" y="1174"/>
                </a:lnTo>
                <a:lnTo>
                  <a:pt x="45291" y="2464"/>
                </a:lnTo>
                <a:lnTo>
                  <a:pt x="49149" y="4063"/>
                </a:lnTo>
                <a:lnTo>
                  <a:pt x="49149" y="324866"/>
                </a:lnTo>
                <a:lnTo>
                  <a:pt x="45291" y="326485"/>
                </a:lnTo>
                <a:lnTo>
                  <a:pt x="34766" y="327818"/>
                </a:lnTo>
                <a:lnTo>
                  <a:pt x="19145" y="328723"/>
                </a:lnTo>
                <a:lnTo>
                  <a:pt x="0" y="329057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37660" y="3589401"/>
            <a:ext cx="45720" cy="323850"/>
          </a:xfrm>
          <a:custGeom>
            <a:avLst/>
            <a:gdLst/>
            <a:ahLst/>
            <a:cxnLst/>
            <a:rect l="l" t="t" r="r" b="b"/>
            <a:pathLst>
              <a:path w="45720" h="323850">
                <a:moveTo>
                  <a:pt x="45719" y="0"/>
                </a:moveTo>
                <a:lnTo>
                  <a:pt x="27914" y="291"/>
                </a:lnTo>
                <a:lnTo>
                  <a:pt x="13382" y="1095"/>
                </a:lnTo>
                <a:lnTo>
                  <a:pt x="3589" y="2303"/>
                </a:lnTo>
                <a:lnTo>
                  <a:pt x="0" y="3810"/>
                </a:lnTo>
                <a:lnTo>
                  <a:pt x="0" y="319913"/>
                </a:lnTo>
                <a:lnTo>
                  <a:pt x="3589" y="321365"/>
                </a:lnTo>
                <a:lnTo>
                  <a:pt x="13382" y="322580"/>
                </a:lnTo>
                <a:lnTo>
                  <a:pt x="27914" y="323413"/>
                </a:lnTo>
                <a:lnTo>
                  <a:pt x="45719" y="323723"/>
                </a:lnTo>
              </a:path>
            </a:pathLst>
          </a:custGeom>
          <a:ln w="952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63542" y="3129914"/>
            <a:ext cx="49530" cy="329565"/>
          </a:xfrm>
          <a:custGeom>
            <a:avLst/>
            <a:gdLst/>
            <a:ahLst/>
            <a:cxnLst/>
            <a:rect l="l" t="t" r="r" b="b"/>
            <a:pathLst>
              <a:path w="49529" h="329564">
                <a:moveTo>
                  <a:pt x="0" y="0"/>
                </a:moveTo>
                <a:lnTo>
                  <a:pt x="19145" y="313"/>
                </a:lnTo>
                <a:lnTo>
                  <a:pt x="34766" y="1174"/>
                </a:lnTo>
                <a:lnTo>
                  <a:pt x="45291" y="2464"/>
                </a:lnTo>
                <a:lnTo>
                  <a:pt x="49149" y="4063"/>
                </a:lnTo>
                <a:lnTo>
                  <a:pt x="49149" y="324993"/>
                </a:lnTo>
                <a:lnTo>
                  <a:pt x="45291" y="326538"/>
                </a:lnTo>
                <a:lnTo>
                  <a:pt x="34766" y="327834"/>
                </a:lnTo>
                <a:lnTo>
                  <a:pt x="19145" y="328725"/>
                </a:lnTo>
                <a:lnTo>
                  <a:pt x="0" y="329057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52901" y="3135248"/>
            <a:ext cx="45720" cy="323850"/>
          </a:xfrm>
          <a:custGeom>
            <a:avLst/>
            <a:gdLst/>
            <a:ahLst/>
            <a:cxnLst/>
            <a:rect l="l" t="t" r="r" b="b"/>
            <a:pathLst>
              <a:path w="45720" h="323850">
                <a:moveTo>
                  <a:pt x="45720" y="0"/>
                </a:moveTo>
                <a:lnTo>
                  <a:pt x="27914" y="291"/>
                </a:lnTo>
                <a:lnTo>
                  <a:pt x="13382" y="1095"/>
                </a:lnTo>
                <a:lnTo>
                  <a:pt x="3589" y="2303"/>
                </a:lnTo>
                <a:lnTo>
                  <a:pt x="0" y="3810"/>
                </a:lnTo>
                <a:lnTo>
                  <a:pt x="0" y="319913"/>
                </a:lnTo>
                <a:lnTo>
                  <a:pt x="3589" y="321365"/>
                </a:lnTo>
                <a:lnTo>
                  <a:pt x="13382" y="322579"/>
                </a:lnTo>
                <a:lnTo>
                  <a:pt x="27914" y="323413"/>
                </a:lnTo>
                <a:lnTo>
                  <a:pt x="45720" y="323723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61638" y="4383404"/>
            <a:ext cx="3054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Times New Roman"/>
                <a:cs typeface="Times New Roman"/>
              </a:rPr>
              <a:t>VA</a:t>
            </a:r>
            <a:r>
              <a:rPr sz="1000" spc="-5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04538" y="4364228"/>
            <a:ext cx="49530" cy="189865"/>
          </a:xfrm>
          <a:custGeom>
            <a:avLst/>
            <a:gdLst/>
            <a:ahLst/>
            <a:cxnLst/>
            <a:rect l="l" t="t" r="r" b="b"/>
            <a:pathLst>
              <a:path w="49529" h="189864">
                <a:moveTo>
                  <a:pt x="0" y="0"/>
                </a:moveTo>
                <a:lnTo>
                  <a:pt x="19145" y="313"/>
                </a:lnTo>
                <a:lnTo>
                  <a:pt x="34766" y="1174"/>
                </a:lnTo>
                <a:lnTo>
                  <a:pt x="45291" y="2464"/>
                </a:lnTo>
                <a:lnTo>
                  <a:pt x="49149" y="4064"/>
                </a:lnTo>
                <a:lnTo>
                  <a:pt x="49149" y="185801"/>
                </a:lnTo>
                <a:lnTo>
                  <a:pt x="45291" y="187400"/>
                </a:lnTo>
                <a:lnTo>
                  <a:pt x="34766" y="188690"/>
                </a:lnTo>
                <a:lnTo>
                  <a:pt x="19145" y="189551"/>
                </a:lnTo>
                <a:lnTo>
                  <a:pt x="0" y="189865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25315" y="4369561"/>
            <a:ext cx="45720" cy="184785"/>
          </a:xfrm>
          <a:custGeom>
            <a:avLst/>
            <a:gdLst/>
            <a:ahLst/>
            <a:cxnLst/>
            <a:rect l="l" t="t" r="r" b="b"/>
            <a:pathLst>
              <a:path w="45720" h="184785">
                <a:moveTo>
                  <a:pt x="45720" y="0"/>
                </a:moveTo>
                <a:lnTo>
                  <a:pt x="27914" y="291"/>
                </a:lnTo>
                <a:lnTo>
                  <a:pt x="13382" y="1095"/>
                </a:lnTo>
                <a:lnTo>
                  <a:pt x="3589" y="2303"/>
                </a:lnTo>
                <a:lnTo>
                  <a:pt x="0" y="3810"/>
                </a:lnTo>
                <a:lnTo>
                  <a:pt x="0" y="180720"/>
                </a:lnTo>
                <a:lnTo>
                  <a:pt x="3589" y="182227"/>
                </a:lnTo>
                <a:lnTo>
                  <a:pt x="13382" y="183435"/>
                </a:lnTo>
                <a:lnTo>
                  <a:pt x="27914" y="184239"/>
                </a:lnTo>
                <a:lnTo>
                  <a:pt x="45720" y="184531"/>
                </a:lnTo>
              </a:path>
            </a:pathLst>
          </a:custGeom>
          <a:ln w="952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9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20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0960" y="1586801"/>
            <a:ext cx="3738879" cy="47247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0079" y="1056259"/>
            <a:ext cx="6574155" cy="4848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9743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Capacitores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Electrolíticos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arranque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motores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Calibri"/>
              <a:cs typeface="Calibri"/>
            </a:endParaRPr>
          </a:p>
          <a:p>
            <a:pPr marL="12700" marR="3736340" indent="203835" algn="r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Son </a:t>
            </a:r>
            <a:r>
              <a:rPr sz="1400" spc="-5" dirty="0">
                <a:latin typeface="Calibri"/>
                <a:cs typeface="Calibri"/>
              </a:rPr>
              <a:t>empleados, normalmente, </a:t>
            </a:r>
            <a:r>
              <a:rPr sz="1400" dirty="0">
                <a:latin typeface="Calibri"/>
                <a:cs typeface="Calibri"/>
              </a:rPr>
              <a:t>en el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arranque de </a:t>
            </a:r>
            <a:r>
              <a:rPr sz="1400" spc="-10" dirty="0">
                <a:latin typeface="Calibri"/>
                <a:cs typeface="Calibri"/>
              </a:rPr>
              <a:t>motores </a:t>
            </a:r>
            <a:r>
              <a:rPr sz="1400" spc="-5" dirty="0">
                <a:latin typeface="Calibri"/>
                <a:cs typeface="Calibri"/>
              </a:rPr>
              <a:t>monofásicos de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distintas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potencias.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spc="-10" dirty="0">
                <a:latin typeface="Calibri"/>
                <a:cs typeface="Calibri"/>
              </a:rPr>
              <a:t>distintos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usos;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bombas,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heladeras,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compresores,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cortadora </a:t>
            </a:r>
            <a:r>
              <a:rPr sz="1400" spc="-5" dirty="0">
                <a:latin typeface="Calibri"/>
                <a:cs typeface="Calibri"/>
              </a:rPr>
              <a:t>de césped, </a:t>
            </a:r>
            <a:r>
              <a:rPr sz="1400" spc="-10" dirty="0">
                <a:latin typeface="Calibri"/>
                <a:cs typeface="Calibri"/>
              </a:rPr>
              <a:t>etc. </a:t>
            </a:r>
            <a:r>
              <a:rPr sz="1400" spc="-5" dirty="0">
                <a:latin typeface="Calibri"/>
                <a:cs typeface="Calibri"/>
              </a:rPr>
              <a:t>Se utilizan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 </a:t>
            </a:r>
            <a:r>
              <a:rPr sz="1400" spc="-5" dirty="0">
                <a:latin typeface="Calibri"/>
                <a:cs typeface="Calibri"/>
              </a:rPr>
              <a:t>obtener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mayor </a:t>
            </a:r>
            <a:r>
              <a:rPr sz="1400" spc="-5" dirty="0">
                <a:latin typeface="Calibri"/>
                <a:cs typeface="Calibri"/>
              </a:rPr>
              <a:t>cupla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arranque.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Una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vez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motor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alcanza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velocidad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nominal,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alguna fracción de segundo </a:t>
            </a:r>
            <a:r>
              <a:rPr sz="1400" dirty="0">
                <a:latin typeface="Calibri"/>
                <a:cs typeface="Calibri"/>
              </a:rPr>
              <a:t>o al </a:t>
            </a:r>
            <a:r>
              <a:rPr sz="1400" spc="-5" dirty="0">
                <a:latin typeface="Calibri"/>
                <a:cs typeface="Calibri"/>
              </a:rPr>
              <a:t>menos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algunos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segundos,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capacitor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junto con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5" dirty="0">
                <a:latin typeface="Calibri"/>
                <a:cs typeface="Calibri"/>
              </a:rPr>
              <a:t>bobina de arranque deben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desconectados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circuito</a:t>
            </a:r>
            <a:r>
              <a:rPr sz="1400" spc="-5" dirty="0">
                <a:latin typeface="Calibri"/>
                <a:cs typeface="Calibri"/>
              </a:rPr>
              <a:t> por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algún interruptor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electrónico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mecánico.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Construidos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bobina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film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aluminio </a:t>
            </a:r>
            <a:r>
              <a:rPr sz="1400" spc="-5" dirty="0">
                <a:latin typeface="Calibri"/>
                <a:cs typeface="Calibri"/>
              </a:rPr>
              <a:t>de alta </a:t>
            </a:r>
            <a:r>
              <a:rPr sz="1400" spc="-15" dirty="0">
                <a:latin typeface="Calibri"/>
                <a:cs typeface="Calibri"/>
              </a:rPr>
              <a:t>pureza 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“formado”, </a:t>
            </a:r>
            <a:r>
              <a:rPr sz="1400" spc="-5" dirty="0">
                <a:latin typeface="Calibri"/>
                <a:cs typeface="Calibri"/>
              </a:rPr>
              <a:t>separados por una hoja de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papel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impregnado</a:t>
            </a:r>
            <a:r>
              <a:rPr sz="1400" dirty="0">
                <a:latin typeface="Calibri"/>
                <a:cs typeface="Calibri"/>
              </a:rPr>
              <a:t> 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electrolito.</a:t>
            </a:r>
            <a:endParaRPr sz="1400">
              <a:latin typeface="Calibri"/>
              <a:cs typeface="Calibri"/>
            </a:endParaRPr>
          </a:p>
          <a:p>
            <a:pPr marL="158750" marR="3736340" indent="101600" algn="r">
              <a:lnSpc>
                <a:spcPct val="100000"/>
              </a:lnSpc>
              <a:spcBef>
                <a:spcPts val="10"/>
              </a:spcBef>
            </a:pPr>
            <a:r>
              <a:rPr sz="1400" spc="-10" dirty="0">
                <a:latin typeface="Calibri"/>
                <a:cs typeface="Calibri"/>
              </a:rPr>
              <a:t>Encapsulados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 </a:t>
            </a:r>
            <a:r>
              <a:rPr sz="1400" spc="-10" dirty="0">
                <a:latin typeface="Calibri"/>
                <a:cs typeface="Calibri"/>
              </a:rPr>
              <a:t>envase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plástico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 </a:t>
            </a:r>
            <a:r>
              <a:rPr sz="1400" spc="-5" dirty="0">
                <a:latin typeface="Calibri"/>
                <a:cs typeface="Calibri"/>
              </a:rPr>
              <a:t>terminales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simples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soldar,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  <a:p>
            <a:pPr marR="3736340" algn="r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bien,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insertar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terminales.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60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2205" y="1505165"/>
            <a:ext cx="4571143" cy="4991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53817" y="1072134"/>
            <a:ext cx="51612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Compensación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factor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potencia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motores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monofásicos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61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2503" y="1795100"/>
            <a:ext cx="6320300" cy="46031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9227" y="1063243"/>
            <a:ext cx="7185025" cy="347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3055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Compensación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0" dirty="0">
                <a:latin typeface="Calibri"/>
                <a:cs typeface="Calibri"/>
              </a:rPr>
              <a:t>factor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potencia 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balastos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1400" b="1" spc="-5" dirty="0">
                <a:latin typeface="Calibri"/>
                <a:cs typeface="Calibri"/>
              </a:rPr>
              <a:t>Capacitores</a:t>
            </a:r>
            <a:endParaRPr sz="1400">
              <a:latin typeface="Calibri"/>
              <a:cs typeface="Calibri"/>
            </a:endParaRPr>
          </a:p>
          <a:p>
            <a:pPr marL="12700" marR="4796155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Monofásicos </a:t>
            </a:r>
            <a:r>
              <a:rPr sz="1400" b="1" spc="-20" dirty="0">
                <a:latin typeface="Calibri"/>
                <a:cs typeface="Calibri"/>
              </a:rPr>
              <a:t>250Vca </a:t>
            </a:r>
            <a:r>
              <a:rPr sz="1400" b="1" spc="-5" dirty="0">
                <a:latin typeface="Calibri"/>
                <a:cs typeface="Calibri"/>
              </a:rPr>
              <a:t>con cable </a:t>
            </a:r>
            <a:r>
              <a:rPr sz="1400" b="1" dirty="0">
                <a:latin typeface="Calibri"/>
                <a:cs typeface="Calibri"/>
              </a:rPr>
              <a:t>– </a:t>
            </a:r>
            <a:r>
              <a:rPr sz="1400" b="1" spc="-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MKP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para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iluminación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12700" marR="4716145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Los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capacitores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MKP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son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utilizados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lámparas de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descarga </a:t>
            </a:r>
            <a:r>
              <a:rPr sz="1400" spc="-5" dirty="0">
                <a:latin typeface="Calibri"/>
                <a:cs typeface="Calibri"/>
              </a:rPr>
              <a:t>(fluorescente, sodio alta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presión, mercurio halogenado,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etc.), para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5" dirty="0">
                <a:latin typeface="Calibri"/>
                <a:cs typeface="Calibri"/>
              </a:rPr>
              <a:t>compensación del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factor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potencia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causada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por </a:t>
            </a:r>
            <a:r>
              <a:rPr sz="1400" dirty="0">
                <a:latin typeface="Calibri"/>
                <a:cs typeface="Calibri"/>
              </a:rPr>
              <a:t> los </a:t>
            </a:r>
            <a:r>
              <a:rPr sz="1400" spc="-10" dirty="0">
                <a:latin typeface="Calibri"/>
                <a:cs typeface="Calibri"/>
              </a:rPr>
              <a:t>transformadores </a:t>
            </a:r>
            <a:r>
              <a:rPr sz="1400" dirty="0">
                <a:latin typeface="Calibri"/>
                <a:cs typeface="Calibri"/>
              </a:rPr>
              <a:t>o </a:t>
            </a:r>
            <a:r>
              <a:rPr sz="1400" spc="-5" dirty="0">
                <a:latin typeface="Calibri"/>
                <a:cs typeface="Calibri"/>
              </a:rPr>
              <a:t>balastos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 forman parte de </a:t>
            </a:r>
            <a:r>
              <a:rPr sz="1400" spc="-10" dirty="0">
                <a:latin typeface="Calibri"/>
                <a:cs typeface="Calibri"/>
              </a:rPr>
              <a:t>estos </a:t>
            </a:r>
            <a:r>
              <a:rPr sz="1400" spc="-5" dirty="0">
                <a:latin typeface="Calibri"/>
                <a:cs typeface="Calibri"/>
              </a:rPr>
              <a:t> equipos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auxiliares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iluminación.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62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655489"/>
              </p:ext>
            </p:extLst>
          </p:nvPr>
        </p:nvGraphicFramePr>
        <p:xfrm>
          <a:off x="1600200" y="1462608"/>
          <a:ext cx="7372348" cy="5044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675"/>
                <a:gridCol w="580390"/>
                <a:gridCol w="938530"/>
                <a:gridCol w="481964"/>
                <a:gridCol w="596900"/>
                <a:gridCol w="638175"/>
                <a:gridCol w="666750"/>
                <a:gridCol w="654050"/>
                <a:gridCol w="660400"/>
                <a:gridCol w="654050"/>
                <a:gridCol w="926464"/>
              </a:tblGrid>
              <a:tr h="152526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VAPOR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SODIO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ALTA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PRESION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5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MERCURIO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HALOGENADO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804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5405" marR="10795" indent="-476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AP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 DE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DIO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ALTA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PRESION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6360" marR="5080" indent="-7175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 DE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3180" marR="3492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CAPACITOR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RIDO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PARA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COS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PHI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0,9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10489" marR="101600" indent="5334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MERCURIO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ALOG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ADO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71450" marR="91440" indent="-7175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 DE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57175" marR="11430" indent="-23622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CAPACITOR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SUGERIDO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6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COS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PHI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0,9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18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5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MARCA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5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MODELO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MARCA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8669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MODELO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70W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714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46685" marR="139065" indent="-1905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RAL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ELE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0.98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12,5uF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35W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HCI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0.55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29972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83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5"/>
                        </a:lnSpc>
                        <a:spcBef>
                          <a:spcPts val="3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5"/>
                        </a:lnSpc>
                        <a:spcBef>
                          <a:spcPts val="3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71450">
                        <a:lnSpc>
                          <a:spcPts val="650"/>
                        </a:lnSpc>
                        <a:spcBef>
                          <a:spcPts val="53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NAV/I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CDM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02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650"/>
                        </a:lnSpc>
                        <a:spcBef>
                          <a:spcPts val="3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NAV-T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70W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GENERAL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ELECTRIC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57785" algn="r">
                        <a:lnSpc>
                          <a:spcPts val="650"/>
                        </a:lnSpc>
                        <a:spcBef>
                          <a:spcPts val="37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ARC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CMH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DEQ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0.98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25272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12,5uF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MQI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72720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SEQ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1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–T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HCI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N 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2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37795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SHP-S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0.98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CDM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SHP-TS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CDM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4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50"/>
                        </a:lnSpc>
                        <a:spcBef>
                          <a:spcPts val="4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TCL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TCE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104">
                        <a:lnSpc>
                          <a:spcPts val="650"/>
                        </a:lnSpc>
                        <a:spcBef>
                          <a:spcPts val="45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CDM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4"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100W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685" marR="129539" indent="7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RAL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ELE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MHN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50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1450">
                        <a:lnSpc>
                          <a:spcPts val="65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88290">
                        <a:lnSpc>
                          <a:spcPts val="65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HSI-TD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150W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GENERAL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ELECTRIC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ts val="65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ARC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CMH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DEQ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819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20u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180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72720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0"/>
                        </a:lnSpc>
                        <a:spcBef>
                          <a:spcPts val="4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/SON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50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ts val="650"/>
                        </a:lnSpc>
                        <a:spcBef>
                          <a:spcPts val="459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MQI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 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I.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Q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4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4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SHP-S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SHP-TS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ts val="650"/>
                        </a:lnSpc>
                        <a:spcBef>
                          <a:spcPts val="4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HCI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HQI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50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TCF-S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TCL-S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50"/>
                        </a:lnSpc>
                        <a:spcBef>
                          <a:spcPts val="459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CDM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MHN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43"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150W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45415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GENERAL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20u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650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HSI-T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HSI-TD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1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250W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5461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GENERAL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ELECTRIC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MQI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67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8194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33u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71450">
                        <a:lnSpc>
                          <a:spcPts val="65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NAV-T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MBI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MBID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HCI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72720">
                        <a:lnSpc>
                          <a:spcPts val="645"/>
                        </a:lnSpc>
                        <a:spcBef>
                          <a:spcPts val="45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SON-T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67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HQI-TS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67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N 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Q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-T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N T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Q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-T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37795">
                        <a:lnSpc>
                          <a:spcPts val="645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SHP-T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11454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HPI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20u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SHP-S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SHP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 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2.55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8194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33u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TCF-S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TCL-S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MHN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CDM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56">
                <a:tc rowSpan="3"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HSI-SX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56">
                <a:tc gridSpan="6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8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HSI-THX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20u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3530">
                <a:tc gridSpan="6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ts val="645"/>
                        </a:lnSpc>
                        <a:spcBef>
                          <a:spcPts val="459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HgMIF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HgMIL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33u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623566" y="1065733"/>
            <a:ext cx="57321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Lámparas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descarga</a:t>
            </a:r>
            <a:r>
              <a:rPr sz="1600" spc="-5" dirty="0">
                <a:latin typeface="Calibri"/>
                <a:cs typeface="Calibri"/>
              </a:rPr>
              <a:t> :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Pot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.–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Cte.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Capacito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compensación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FP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35871" y="6263741"/>
            <a:ext cx="518159" cy="377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59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0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44776" y="1541399"/>
          <a:ext cx="2998470" cy="5102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/>
                <a:gridCol w="546735"/>
                <a:gridCol w="884555"/>
                <a:gridCol w="464185"/>
                <a:gridCol w="561975"/>
              </a:tblGrid>
              <a:tr h="98043">
                <a:tc gridSpan="5">
                  <a:txBody>
                    <a:bodyPr/>
                    <a:lstStyle/>
                    <a:p>
                      <a:pPr marL="980440">
                        <a:lnSpc>
                          <a:spcPts val="67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VAPOR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SODIO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ALTA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PRESION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804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8260" indent="-476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AP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 DE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DIO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ALTA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PRESION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71755" indent="-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 DE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5400" marR="1841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CAPACITOR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RIDO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PARA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COS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PHI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0,9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9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5"/>
                        </a:lnSpc>
                        <a:spcBef>
                          <a:spcPts val="34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MARCA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5"/>
                        </a:lnSpc>
                        <a:spcBef>
                          <a:spcPts val="3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MODELO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714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W     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0175" marR="121920" indent="-19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RAL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ELE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33u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70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5"/>
                        </a:lnSpc>
                        <a:spcBef>
                          <a:spcPts val="48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621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NAV-T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SON-T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N 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2.85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N T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SHP-T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SHP-S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SHP-TS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TCF-S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TCL-S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705"/>
                        </a:lnSpc>
                        <a:spcBef>
                          <a:spcPts val="2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574">
                <a:tc rowSpan="1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W     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0175" marR="121920" indent="-19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RAL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ELE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70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4.45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5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70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4.45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70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48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PLUS.SON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62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60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45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1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P-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70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50"/>
                        </a:lnSpc>
                        <a:spcBef>
                          <a:spcPts val="48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P- 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TCF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TCL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786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W     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G.E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49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6.2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2x33uF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4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SHP-TS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6.2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56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W     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0"/>
                        </a:lnSpc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G.E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LUCALOX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2x50uF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8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NAV-T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0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8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SON-T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317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SHP-T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" marR="317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  <a:spcBef>
                          <a:spcPts val="3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TC.TCL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249798" y="1541399"/>
          <a:ext cx="3079115" cy="4403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2775"/>
                <a:gridCol w="615950"/>
                <a:gridCol w="622300"/>
                <a:gridCol w="613410"/>
                <a:gridCol w="614680"/>
              </a:tblGrid>
              <a:tr h="98043">
                <a:tc gridSpan="5">
                  <a:txBody>
                    <a:bodyPr/>
                    <a:lstStyle/>
                    <a:p>
                      <a:pPr marL="1270" algn="ctr">
                        <a:lnSpc>
                          <a:spcPts val="67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MERCURIO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HALOGENADO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804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83185" marR="74930" indent="53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MERCURIO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ALOG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ADO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67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53670" marR="71755" indent="-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 DE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LAMPARA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51435" marR="4318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CAPACITOR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RIDO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PARA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COS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PHI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0,9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9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MARCA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6700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MODELO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5142"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tabLst>
                          <a:tab pos="410845" algn="l"/>
                        </a:tabLst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W	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ARAL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ELE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0" marR="21272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ID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MBI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2446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33u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621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HQI-B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(360W)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HQI(400W)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44u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HPI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HPI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3.4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28u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 PLUS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3.85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44u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HSI-SX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44u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HSI-THX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3.4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28u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HgMIF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HgMIL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33u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077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47040" algn="l"/>
                        </a:tabLst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W	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V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50H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ARAL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ELE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0" marR="21272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ID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MBI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9.5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45hF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19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6360">
                        <a:lnSpc>
                          <a:spcPts val="650"/>
                        </a:lnSpc>
                        <a:spcBef>
                          <a:spcPts val="46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HQI-T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HQI-TS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HPI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HPI-T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8.25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0645" algn="r">
                        <a:lnSpc>
                          <a:spcPts val="705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2x33uF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HSI-T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587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0645" algn="r">
                        <a:lnSpc>
                          <a:spcPts val="70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2x33uF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TUNGSRAM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HgMIF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HgMIL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9.5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44hF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56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2000W</a:t>
                      </a:r>
                      <a:r>
                        <a:rPr sz="6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Q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-T200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/N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ts val="65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/230V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16.5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44hF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250V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5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ts val="650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HPI-T/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220V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5143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2000W</a:t>
                      </a:r>
                      <a:r>
                        <a:rPr sz="6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380V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50HZ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ARAL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ELE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RIC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 marR="24130" indent="-1803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MBID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380V COD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33148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8.8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20uF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400v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62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R="7620" algn="r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SPL/I/T/H/640/E40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OSRAM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650"/>
                        </a:lnSpc>
                        <a:spcBef>
                          <a:spcPts val="7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Q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 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60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645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N/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SN/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52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0" indent="-24574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HQI-T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 N / E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SUPER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(10)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3830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Q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 D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10.3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27uF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400V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78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PHILIPS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r">
                        <a:lnSpc>
                          <a:spcPts val="650"/>
                        </a:lnSpc>
                        <a:spcBef>
                          <a:spcPts val="49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HPI-T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380V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PRO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8.8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20uF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400v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SYLVANIA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HSI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700"/>
                        </a:lnSpc>
                        <a:spcBef>
                          <a:spcPts val="2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4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0495" marR="107950" indent="-355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HgMI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380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6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MIG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/ 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8.8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27uF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400V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52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645"/>
                        </a:lnSpc>
                        <a:spcBef>
                          <a:spcPts val="8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HgMI/D1----D2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605532" y="1065733"/>
            <a:ext cx="57315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Lámparas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descarga</a:t>
            </a:r>
            <a:r>
              <a:rPr sz="1600" spc="-5" dirty="0">
                <a:latin typeface="Calibri"/>
                <a:cs typeface="Calibri"/>
              </a:rPr>
              <a:t> :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Pot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.–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Cte.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Capacito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compensación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FP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60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02930" y="6510019"/>
            <a:ext cx="444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423" y="1010793"/>
            <a:ext cx="8931275" cy="790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24965" algn="just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Compensación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 </a:t>
            </a:r>
            <a:r>
              <a:rPr sz="1400" b="1" spc="-5" dirty="0">
                <a:latin typeface="Calibri"/>
                <a:cs typeface="Calibri"/>
              </a:rPr>
              <a:t>factor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5" dirty="0">
                <a:latin typeface="Calibri"/>
                <a:cs typeface="Calibri"/>
              </a:rPr>
              <a:t> potencia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Transformadores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MT-BT</a:t>
            </a:r>
            <a:r>
              <a:rPr sz="1400" b="1" spc="30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13,2-0,440/0,223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5"/>
              </a:spcBef>
            </a:pPr>
            <a:r>
              <a:rPr sz="1200" spc="-5" dirty="0">
                <a:latin typeface="Calibri"/>
                <a:cs typeface="Calibri"/>
              </a:rPr>
              <a:t>La </a:t>
            </a:r>
            <a:r>
              <a:rPr sz="1200" spc="-20" dirty="0">
                <a:latin typeface="Calibri"/>
                <a:cs typeface="Calibri"/>
              </a:rPr>
              <a:t>Tabla </a:t>
            </a:r>
            <a:r>
              <a:rPr sz="1200" spc="-5" dirty="0">
                <a:latin typeface="Calibri"/>
                <a:cs typeface="Calibri"/>
              </a:rPr>
              <a:t>indica </a:t>
            </a:r>
            <a:r>
              <a:rPr sz="1200" dirty="0">
                <a:latin typeface="Calibri"/>
                <a:cs typeface="Calibri"/>
              </a:rPr>
              <a:t>la </a:t>
            </a:r>
            <a:r>
              <a:rPr sz="1200" spc="-5" dirty="0">
                <a:latin typeface="Calibri"/>
                <a:cs typeface="Calibri"/>
              </a:rPr>
              <a:t>potencia reactiva </a:t>
            </a:r>
            <a:r>
              <a:rPr sz="1200" dirty="0">
                <a:latin typeface="Calibri"/>
                <a:cs typeface="Calibri"/>
              </a:rPr>
              <a:t>de la </a:t>
            </a:r>
            <a:r>
              <a:rPr sz="1200" spc="-5" dirty="0">
                <a:latin typeface="Calibri"/>
                <a:cs typeface="Calibri"/>
              </a:rPr>
              <a:t>batería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condensadores Qc [kvar] </a:t>
            </a:r>
            <a:r>
              <a:rPr sz="1200" dirty="0">
                <a:latin typeface="Calibri"/>
                <a:cs typeface="Calibri"/>
              </a:rPr>
              <a:t>que debe </a:t>
            </a:r>
            <a:r>
              <a:rPr sz="1200" spc="-10" dirty="0">
                <a:latin typeface="Calibri"/>
                <a:cs typeface="Calibri"/>
              </a:rPr>
              <a:t>conectarse </a:t>
            </a:r>
            <a:r>
              <a:rPr sz="1200" dirty="0">
                <a:latin typeface="Calibri"/>
                <a:cs typeface="Calibri"/>
              </a:rPr>
              <a:t>en el </a:t>
            </a:r>
            <a:r>
              <a:rPr sz="1200" spc="-5" dirty="0">
                <a:latin typeface="Calibri"/>
                <a:cs typeface="Calibri"/>
              </a:rPr>
              <a:t>secundario </a:t>
            </a:r>
            <a:r>
              <a:rPr sz="1200" dirty="0">
                <a:latin typeface="Calibri"/>
                <a:cs typeface="Calibri"/>
              </a:rPr>
              <a:t>de un </a:t>
            </a:r>
            <a:r>
              <a:rPr sz="1200" spc="-5" dirty="0">
                <a:latin typeface="Calibri"/>
                <a:cs typeface="Calibri"/>
              </a:rPr>
              <a:t>transformador </a:t>
            </a:r>
            <a:r>
              <a:rPr sz="1200" spc="-10" dirty="0">
                <a:latin typeface="Calibri"/>
                <a:cs typeface="Calibri"/>
              </a:rPr>
              <a:t>ABB, </a:t>
            </a:r>
            <a:r>
              <a:rPr sz="1200" dirty="0">
                <a:latin typeface="Calibri"/>
                <a:cs typeface="Calibri"/>
              </a:rPr>
              <a:t>en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función </a:t>
            </a:r>
            <a:r>
              <a:rPr sz="1200" dirty="0">
                <a:latin typeface="Calibri"/>
                <a:cs typeface="Calibri"/>
              </a:rPr>
              <a:t>de los </a:t>
            </a:r>
            <a:r>
              <a:rPr sz="1200" spc="-10" dirty="0">
                <a:latin typeface="Calibri"/>
                <a:cs typeface="Calibri"/>
              </a:rPr>
              <a:t>diversos </a:t>
            </a:r>
            <a:r>
              <a:rPr sz="1200" spc="-5" dirty="0">
                <a:latin typeface="Calibri"/>
                <a:cs typeface="Calibri"/>
              </a:rPr>
              <a:t>niveles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15" dirty="0">
                <a:latin typeface="Calibri"/>
                <a:cs typeface="Calibri"/>
              </a:rPr>
              <a:t>carga </a:t>
            </a:r>
            <a:r>
              <a:rPr sz="1200" dirty="0">
                <a:latin typeface="Calibri"/>
                <a:cs typeface="Calibri"/>
              </a:rPr>
              <a:t>mínimos </a:t>
            </a:r>
            <a:r>
              <a:rPr sz="1200" spc="-5" dirty="0">
                <a:latin typeface="Calibri"/>
                <a:cs typeface="Calibri"/>
              </a:rPr>
              <a:t>previstos. </a:t>
            </a:r>
            <a:r>
              <a:rPr sz="1200" b="1" spc="-5" dirty="0">
                <a:latin typeface="Calibri"/>
                <a:cs typeface="Calibri"/>
              </a:rPr>
              <a:t>Ejemplo: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Para </a:t>
            </a:r>
            <a:r>
              <a:rPr sz="1200" dirty="0">
                <a:latin typeface="Calibri"/>
                <a:cs typeface="Calibri"/>
              </a:rPr>
              <a:t>un </a:t>
            </a:r>
            <a:r>
              <a:rPr sz="1200" spc="-5" dirty="0">
                <a:latin typeface="Calibri"/>
                <a:cs typeface="Calibri"/>
              </a:rPr>
              <a:t>transformador </a:t>
            </a:r>
            <a:r>
              <a:rPr sz="1200" dirty="0">
                <a:latin typeface="Calibri"/>
                <a:cs typeface="Calibri"/>
              </a:rPr>
              <a:t>en </a:t>
            </a:r>
            <a:r>
              <a:rPr sz="1200" spc="-5" dirty="0">
                <a:latin typeface="Calibri"/>
                <a:cs typeface="Calibri"/>
              </a:rPr>
              <a:t>aceite ABB </a:t>
            </a:r>
            <a:r>
              <a:rPr sz="1200" dirty="0">
                <a:latin typeface="Calibri"/>
                <a:cs typeface="Calibri"/>
              </a:rPr>
              <a:t>de 630 </a:t>
            </a:r>
            <a:r>
              <a:rPr sz="1200" spc="-25" dirty="0">
                <a:latin typeface="Calibri"/>
                <a:cs typeface="Calibri"/>
              </a:rPr>
              <a:t>kVA </a:t>
            </a:r>
            <a:r>
              <a:rPr sz="1200" spc="-10" dirty="0">
                <a:latin typeface="Calibri"/>
                <a:cs typeface="Calibri"/>
              </a:rPr>
              <a:t>con </a:t>
            </a:r>
            <a:r>
              <a:rPr sz="1200" dirty="0">
                <a:latin typeface="Calibri"/>
                <a:cs typeface="Calibri"/>
              </a:rPr>
              <a:t>un </a:t>
            </a:r>
            <a:r>
              <a:rPr sz="1200" spc="-5" dirty="0">
                <a:latin typeface="Calibri"/>
                <a:cs typeface="Calibri"/>
              </a:rPr>
              <a:t>factor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15" dirty="0">
                <a:latin typeface="Calibri"/>
                <a:cs typeface="Calibri"/>
              </a:rPr>
              <a:t>carga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0.5, la </a:t>
            </a:r>
            <a:r>
              <a:rPr sz="1200" spc="-5" dirty="0">
                <a:latin typeface="Calibri"/>
                <a:cs typeface="Calibri"/>
              </a:rPr>
              <a:t>potencia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corrección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</a:t>
            </a:r>
            <a:r>
              <a:rPr sz="1200" spc="-5" dirty="0">
                <a:latin typeface="Calibri"/>
                <a:cs typeface="Calibri"/>
              </a:rPr>
              <a:t> factor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potencia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requiere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17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30" dirty="0">
                <a:latin typeface="Calibri"/>
                <a:cs typeface="Calibri"/>
              </a:rPr>
              <a:t>kvar.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43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297307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pc="-5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382" y="2237168"/>
            <a:ext cx="4237679" cy="40999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5065" y="2952415"/>
            <a:ext cx="4894452" cy="33946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51835" y="2284432"/>
            <a:ext cx="4928862" cy="446462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609719" y="1916810"/>
            <a:ext cx="0" cy="4690110"/>
          </a:xfrm>
          <a:custGeom>
            <a:avLst/>
            <a:gdLst/>
            <a:ahLst/>
            <a:cxnLst/>
            <a:rect l="l" t="t" r="r" b="b"/>
            <a:pathLst>
              <a:path h="4690109">
                <a:moveTo>
                  <a:pt x="0" y="4689525"/>
                </a:moveTo>
                <a:lnTo>
                  <a:pt x="0" y="0"/>
                </a:lnTo>
              </a:path>
            </a:pathLst>
          </a:custGeom>
          <a:ln w="57150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02930" y="6510019"/>
            <a:ext cx="444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00400" y="362153"/>
            <a:ext cx="452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spc="-10" dirty="0" smtClean="0">
                <a:latin typeface="Calibri"/>
                <a:cs typeface="Calibri"/>
              </a:rPr>
              <a:t>Lectura de Medidores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66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143000"/>
            <a:ext cx="6417314" cy="5239689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111575"/>
              </p:ext>
            </p:extLst>
          </p:nvPr>
        </p:nvGraphicFramePr>
        <p:xfrm>
          <a:off x="6523863" y="4724400"/>
          <a:ext cx="3137535" cy="1558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5980"/>
                <a:gridCol w="1011555"/>
              </a:tblGrid>
              <a:tr h="31165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629285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LECTURAS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Medidores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energía: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11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"A"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SIN HOARIO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16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"B" :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18hRS.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5433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punta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1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"C":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 18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23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HRS.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resto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16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"D":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 23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5 HRS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valle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7838500" y="3224713"/>
            <a:ext cx="18168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Fuente:</a:t>
            </a:r>
          </a:p>
          <a:p>
            <a:r>
              <a:rPr lang="es-ES" dirty="0"/>
              <a:t>http://electrico.copaipa.org.ar/</a:t>
            </a:r>
            <a:endParaRPr lang="es-ES" dirty="0" smtClean="0"/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00400" y="362153"/>
            <a:ext cx="452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spc="-10" dirty="0" smtClean="0">
                <a:latin typeface="Calibri"/>
                <a:cs typeface="Calibri"/>
              </a:rPr>
              <a:t>Lectura de Medidores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67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626" y="222922"/>
            <a:ext cx="5275125" cy="642646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36738" y="4953000"/>
            <a:ext cx="18168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Fuente:</a:t>
            </a:r>
          </a:p>
          <a:p>
            <a:r>
              <a:rPr lang="es-ES" dirty="0"/>
              <a:t>http://electrico.copaipa.org.ar/</a:t>
            </a:r>
            <a:endParaRPr lang="es-ES" dirty="0" smtClean="0"/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3" name="object 4"/>
          <p:cNvSpPr txBox="1"/>
          <p:nvPr/>
        </p:nvSpPr>
        <p:spPr>
          <a:xfrm>
            <a:off x="228601" y="1166796"/>
            <a:ext cx="207992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spc="-10" dirty="0" smtClean="0">
                <a:latin typeface="Calibri"/>
                <a:cs typeface="Calibri"/>
              </a:rPr>
              <a:t>Lectura de Medidores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785135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5621330" y="5852525"/>
            <a:ext cx="3177738" cy="6431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object 4"/>
          <p:cNvSpPr txBox="1"/>
          <p:nvPr/>
        </p:nvSpPr>
        <p:spPr>
          <a:xfrm>
            <a:off x="3200400" y="362153"/>
            <a:ext cx="452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spc="-10" dirty="0" smtClean="0">
                <a:latin typeface="Calibri"/>
                <a:cs typeface="Calibri"/>
              </a:rPr>
              <a:t>Lectura de Medidores </a:t>
            </a:r>
            <a:r>
              <a:rPr lang="es-ES" sz="1800" spc="-10" dirty="0" err="1" smtClean="0">
                <a:latin typeface="Calibri"/>
                <a:cs typeface="Calibri"/>
              </a:rPr>
              <a:t>Landis</a:t>
            </a:r>
            <a:r>
              <a:rPr lang="es-ES" sz="1800" spc="-10" dirty="0" smtClean="0">
                <a:latin typeface="Calibri"/>
                <a:cs typeface="Calibri"/>
              </a:rPr>
              <a:t> </a:t>
            </a:r>
            <a:r>
              <a:rPr lang="es-ES" sz="1800" spc="-10" dirty="0" err="1" smtClean="0">
                <a:latin typeface="Calibri"/>
                <a:cs typeface="Calibri"/>
              </a:rPr>
              <a:t>GyR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68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2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3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2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583127"/>
              </p:ext>
            </p:extLst>
          </p:nvPr>
        </p:nvGraphicFramePr>
        <p:xfrm>
          <a:off x="990600" y="1219206"/>
          <a:ext cx="4191000" cy="5295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16"/>
                <a:gridCol w="836434"/>
                <a:gridCol w="146526"/>
                <a:gridCol w="152004"/>
                <a:gridCol w="152004"/>
                <a:gridCol w="152004"/>
                <a:gridCol w="684018"/>
                <a:gridCol w="790896"/>
                <a:gridCol w="859498"/>
              </a:tblGrid>
              <a:tr h="561451">
                <a:tc gridSpan="9">
                  <a:txBody>
                    <a:bodyPr/>
                    <a:lstStyle/>
                    <a:p>
                      <a:pPr algn="ctr" fontAlgn="b"/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MEDIDOR </a:t>
                      </a:r>
                      <a:r>
                        <a:rPr lang="es-ES" sz="1000" u="none" strike="noStrike" dirty="0" err="1" smtClean="0">
                          <a:effectLst/>
                        </a:rPr>
                        <a:t>Landis</a:t>
                      </a:r>
                      <a:r>
                        <a:rPr lang="es-ES" sz="1000" u="none" strike="noStrike" dirty="0" smtClean="0">
                          <a:effectLst/>
                        </a:rPr>
                        <a:t> </a:t>
                      </a:r>
                      <a:r>
                        <a:rPr lang="es-ES" sz="1000" u="none" strike="noStrike" dirty="0" err="1" smtClean="0">
                          <a:effectLst/>
                        </a:rPr>
                        <a:t>GyR</a:t>
                      </a:r>
                      <a:r>
                        <a:rPr lang="es-ES" sz="1000" u="none" strike="noStrike" baseline="0" dirty="0" smtClean="0">
                          <a:effectLst/>
                        </a:rPr>
                        <a:t>  </a:t>
                      </a:r>
                      <a:endParaRPr lang="es-ES" sz="600" b="0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600" u="none" strike="noStrike" dirty="0">
                          <a:effectLst/>
                        </a:rPr>
                        <a:t> </a:t>
                      </a:r>
                      <a:r>
                        <a:rPr lang="es-ES" sz="1000" u="none" strike="noStrike" dirty="0">
                          <a:effectLst/>
                        </a:rPr>
                        <a:t> </a:t>
                      </a:r>
                      <a:endParaRPr lang="es-ES" sz="1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E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ES" sz="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355068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600" u="none" strike="noStrike" dirty="0">
                          <a:effectLst/>
                        </a:rPr>
                        <a:t>orden de </a:t>
                      </a:r>
                      <a:r>
                        <a:rPr lang="es-419" sz="600" u="none" strike="noStrike" dirty="0" err="1">
                          <a:effectLst/>
                        </a:rPr>
                        <a:t>codigos</a:t>
                      </a:r>
                      <a:r>
                        <a:rPr lang="es-419" sz="600" u="none" strike="noStrike" dirty="0">
                          <a:effectLst/>
                        </a:rPr>
                        <a:t> de lectura</a:t>
                      </a:r>
                      <a:endParaRPr lang="es-419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u="none" strike="noStrike" dirty="0">
                          <a:effectLst/>
                        </a:rPr>
                        <a:t>orden de lectura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600" b="0" i="0" u="none" strike="noStrike" dirty="0" err="1" smtClean="0">
                          <a:effectLst/>
                          <a:latin typeface="Arial" panose="020B0604020202020204" pitchFamily="34" charset="0"/>
                        </a:rPr>
                        <a:t>Codigo</a:t>
                      </a:r>
                      <a:r>
                        <a:rPr lang="es-ES" sz="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de lectura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u="none" strike="noStrike" dirty="0">
                          <a:effectLst/>
                        </a:rPr>
                        <a:t>valor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u="none" strike="noStrike" dirty="0">
                          <a:effectLst/>
                        </a:rPr>
                        <a:t>unidad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u="none" strike="noStrike" dirty="0" smtClean="0">
                          <a:effectLst/>
                        </a:rPr>
                        <a:t>Referencia</a:t>
                      </a:r>
                      <a:r>
                        <a:rPr lang="es-ES" sz="600" u="none" strike="noStrike" dirty="0">
                          <a:effectLst/>
                        </a:rPr>
                        <a:t> 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12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err="1" smtClean="0">
                          <a:effectLst/>
                        </a:rPr>
                        <a:t>Nro</a:t>
                      </a:r>
                      <a:r>
                        <a:rPr lang="es-ES" sz="600" u="none" strike="noStrike" dirty="0" smtClean="0">
                          <a:effectLst/>
                        </a:rPr>
                        <a:t> de orden de </a:t>
                      </a:r>
                      <a:r>
                        <a:rPr lang="es-ES" sz="600" u="none" strike="noStrike" dirty="0" err="1" smtClean="0">
                          <a:effectLst/>
                        </a:rPr>
                        <a:t>lect</a:t>
                      </a:r>
                      <a:r>
                        <a:rPr lang="es-ES" sz="600" u="none" strike="noStrike" dirty="0" smtClean="0">
                          <a:effectLst/>
                        </a:rPr>
                        <a:t>.</a:t>
                      </a:r>
                      <a:r>
                        <a:rPr lang="es-ES" sz="600" u="none" strike="noStrike" dirty="0">
                          <a:effectLst/>
                        </a:rPr>
                        <a:t> 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15:56:11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hrs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Horario</a:t>
                      </a:r>
                      <a:r>
                        <a:rPr lang="es-ES" sz="600" u="none" strike="noStrike" baseline="0" dirty="0" smtClean="0">
                          <a:effectLst/>
                        </a:rPr>
                        <a:t> de </a:t>
                      </a:r>
                      <a:r>
                        <a:rPr lang="es-ES" sz="600" u="none" strike="noStrike" baseline="0" dirty="0" err="1" smtClean="0">
                          <a:effectLst/>
                        </a:rPr>
                        <a:t>lect</a:t>
                      </a:r>
                      <a:r>
                        <a:rPr lang="es-ES" sz="600" u="none" strike="noStrike" baseline="0" dirty="0" smtClean="0">
                          <a:effectLst/>
                        </a:rPr>
                        <a:t>.</a:t>
                      </a:r>
                      <a:r>
                        <a:rPr lang="es-ES" sz="600" u="none" strike="noStrike" dirty="0">
                          <a:effectLst/>
                        </a:rPr>
                        <a:t> 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13/8/2019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Fecha de lectura</a:t>
                      </a:r>
                      <a:r>
                        <a:rPr lang="es-ES" sz="600" u="none" strike="noStrike" dirty="0">
                          <a:effectLst/>
                        </a:rPr>
                        <a:t> 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12,39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punta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3,78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valle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14,62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08:15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hrs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10/8/2019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0,27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19:00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hrs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punta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11/8/2019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punta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0,22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punta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19:30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hrs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punta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2/7/2019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 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punta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0,17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punta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00:45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hrs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valle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3/8/2019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valle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0,11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err="1">
                          <a:effectLst/>
                        </a:rPr>
                        <a:t>kw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valle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23:30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hrs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valle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3/7/2019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valle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0,14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valle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08:15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hrs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10/8/2019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0,24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08:00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4/7/2019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0,3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resto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1774,7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suma de </a:t>
                      </a:r>
                      <a:r>
                        <a:rPr lang="es-ES" sz="600" u="none" strike="noStrike" dirty="0" smtClean="0">
                          <a:effectLst/>
                        </a:rPr>
                        <a:t>activa  actual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1751,7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>
                          <a:effectLst/>
                        </a:rPr>
                        <a:t>suma de </a:t>
                      </a:r>
                      <a:r>
                        <a:rPr lang="es-ES" sz="600" u="none" strike="noStrike" dirty="0" smtClean="0">
                          <a:effectLst/>
                        </a:rPr>
                        <a:t>activa anterior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334,5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Punta  actual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29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330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Punta anterior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209,3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Valle actual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204,4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Valle  Anterior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1230,8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Resto Actual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35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21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3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 dirty="0">
                          <a:effectLst/>
                        </a:rPr>
                        <a:t>1217,2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kwh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Resto  Anterior</a:t>
                      </a:r>
                      <a:endParaRPr lang="es-ES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36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14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132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u="none" strike="noStrike">
                          <a:effectLst/>
                        </a:rPr>
                        <a:t> 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1422,9</a:t>
                      </a:r>
                      <a:endParaRPr lang="es-E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kvarh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Reactiva Actual</a:t>
                      </a:r>
                      <a:endParaRPr lang="es-E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  <a:tr h="1183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37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30</a:t>
                      </a:r>
                      <a:endParaRPr lang="es-ES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132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8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u="none" strike="noStrike">
                          <a:effectLst/>
                        </a:rPr>
                        <a:t>0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>
                          <a:effectLst/>
                        </a:rPr>
                        <a:t>12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600" u="none" strike="noStrike" dirty="0">
                          <a:effectLst/>
                        </a:rPr>
                        <a:t>1372,2</a:t>
                      </a:r>
                      <a:endParaRPr lang="es-E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>
                          <a:effectLst/>
                        </a:rPr>
                        <a:t>kvarh</a:t>
                      </a:r>
                      <a:endParaRPr lang="es-E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600" u="none" strike="noStrike" dirty="0" smtClean="0">
                          <a:effectLst/>
                        </a:rPr>
                        <a:t>Reactiva  Anterior</a:t>
                      </a:r>
                      <a:endParaRPr lang="es-E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</a:tr>
            </a:tbl>
          </a:graphicData>
        </a:graphic>
      </p:graphicFrame>
      <p:pic>
        <p:nvPicPr>
          <p:cNvPr id="14" name="Picture 2" descr="Landis+Gyr E230 Three phase MID Multi-function meter (ZxR100AC/CC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76" y="1371600"/>
            <a:ext cx="2808504" cy="28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603881"/>
              </p:ext>
            </p:extLst>
          </p:nvPr>
        </p:nvGraphicFramePr>
        <p:xfrm>
          <a:off x="5647156" y="4248039"/>
          <a:ext cx="3137535" cy="1558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5980"/>
                <a:gridCol w="1011555"/>
              </a:tblGrid>
              <a:tr h="31165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629285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LECTURAS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Medidores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energía: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11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"A"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SIN HOARIO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16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"B" :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18hRS.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5433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punta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1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"C":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 18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23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HRS.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resto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116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"D":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LECTURA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DE 23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5 HRS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valle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5621330" y="5985636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Tangente </a:t>
            </a:r>
            <a:r>
              <a:rPr lang="es-ES" dirty="0" smtClean="0">
                <a:latin typeface="Symbol" panose="05050102010706020507" pitchFamily="18" charset="2"/>
              </a:rPr>
              <a:t> f</a:t>
            </a:r>
            <a:r>
              <a:rPr lang="es-ES" dirty="0" smtClean="0"/>
              <a:t>= 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982669" y="5844904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Lect</a:t>
            </a:r>
            <a:r>
              <a:rPr lang="es-ES" dirty="0" smtClean="0"/>
              <a:t> 36-lect 37 </a:t>
            </a:r>
            <a:endParaRPr lang="es-ES" dirty="0"/>
          </a:p>
        </p:txBody>
      </p:sp>
      <p:cxnSp>
        <p:nvCxnSpPr>
          <p:cNvPr id="18" name="Conector recto 17"/>
          <p:cNvCxnSpPr/>
          <p:nvPr/>
        </p:nvCxnSpPr>
        <p:spPr>
          <a:xfrm>
            <a:off x="6934200" y="6170302"/>
            <a:ext cx="1661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7017168" y="6145529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Lect</a:t>
            </a:r>
            <a:r>
              <a:rPr lang="es-ES" dirty="0" smtClean="0"/>
              <a:t> 28-lect 29 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0867834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9689" y="1597328"/>
            <a:ext cx="3538383" cy="49207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4783" y="1634939"/>
            <a:ext cx="4156780" cy="32563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51352" y="1056259"/>
            <a:ext cx="407542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Categorías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empleo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elementos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maniobra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69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630" y="1644634"/>
            <a:ext cx="3570229" cy="4953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39615" y="1072388"/>
            <a:ext cx="29013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Caída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de</a:t>
            </a:r>
            <a:r>
              <a:rPr sz="1700" spc="-20" dirty="0">
                <a:latin typeface="Calibri"/>
                <a:cs typeface="Calibri"/>
              </a:rPr>
              <a:t> Tensión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en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conductores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4578" y="1670958"/>
            <a:ext cx="3518635" cy="49149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799068" y="1599946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1,</a:t>
            </a:r>
            <a:r>
              <a:rPr sz="1200" spc="5" dirty="0">
                <a:latin typeface="Calibri"/>
                <a:cs typeface="Calibri"/>
              </a:rPr>
              <a:t>7</a:t>
            </a:r>
            <a:r>
              <a:rPr sz="1200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19720" y="4355617"/>
            <a:ext cx="2041525" cy="911225"/>
          </a:xfrm>
          <a:custGeom>
            <a:avLst/>
            <a:gdLst/>
            <a:ahLst/>
            <a:cxnLst/>
            <a:rect l="l" t="t" r="r" b="b"/>
            <a:pathLst>
              <a:path w="2041525" h="911225">
                <a:moveTo>
                  <a:pt x="2041398" y="0"/>
                </a:moveTo>
                <a:lnTo>
                  <a:pt x="0" y="0"/>
                </a:lnTo>
                <a:lnTo>
                  <a:pt x="0" y="910945"/>
                </a:lnTo>
                <a:lnTo>
                  <a:pt x="2041398" y="910945"/>
                </a:lnTo>
                <a:lnTo>
                  <a:pt x="2041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27163" y="4395597"/>
            <a:ext cx="173482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i="1" spc="-5" dirty="0">
                <a:latin typeface="Calibri"/>
                <a:cs typeface="Calibri"/>
              </a:rPr>
              <a:t>Ejemplo:</a:t>
            </a:r>
            <a:r>
              <a:rPr sz="1000" b="1" i="1" spc="-10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Calcular</a:t>
            </a:r>
            <a:r>
              <a:rPr sz="1000" b="1" i="1" spc="5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la caída de </a:t>
            </a:r>
            <a:r>
              <a:rPr sz="1000" b="1" i="1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tensión de un conductor de </a:t>
            </a:r>
            <a:r>
              <a:rPr sz="1000" b="1" i="1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2,5mm2 que alimenta una carga </a:t>
            </a:r>
            <a:r>
              <a:rPr sz="1000" b="1" i="1" spc="-215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ubicada a</a:t>
            </a:r>
            <a:r>
              <a:rPr sz="1000" b="1" i="1" spc="-15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59</a:t>
            </a:r>
            <a:r>
              <a:rPr sz="1000" b="1" i="1" spc="15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mts,</a:t>
            </a:r>
            <a:r>
              <a:rPr sz="1000" b="1" i="1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y por</a:t>
            </a:r>
            <a:r>
              <a:rPr sz="1000" b="1" i="1" spc="-10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el</a:t>
            </a:r>
            <a:r>
              <a:rPr sz="1000" b="1" i="1" spc="-10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que </a:t>
            </a:r>
            <a:r>
              <a:rPr sz="1000" b="1" i="1" dirty="0">
                <a:latin typeface="Calibri"/>
                <a:cs typeface="Calibri"/>
              </a:rPr>
              <a:t> </a:t>
            </a:r>
            <a:r>
              <a:rPr sz="1000" b="1" i="1" spc="-10" dirty="0">
                <a:latin typeface="Calibri"/>
                <a:cs typeface="Calibri"/>
              </a:rPr>
              <a:t>circula</a:t>
            </a:r>
            <a:r>
              <a:rPr sz="1000" b="1" i="1" spc="20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una</a:t>
            </a:r>
            <a:r>
              <a:rPr sz="1000" b="1" i="1" spc="-10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corriente de</a:t>
            </a:r>
            <a:r>
              <a:rPr sz="1000" b="1" i="1" spc="-10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15A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5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4396" y="1065733"/>
            <a:ext cx="25749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Terminales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10" dirty="0">
                <a:latin typeface="Calibri"/>
                <a:cs typeface="Calibri"/>
              </a:rPr>
              <a:t> compresión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CCD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655" y="1549236"/>
            <a:ext cx="2854018" cy="4746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202" y="2113503"/>
            <a:ext cx="2587474" cy="9554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6157" y="1566773"/>
            <a:ext cx="5861050" cy="46926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716" y="3448939"/>
            <a:ext cx="3265543" cy="14668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6567" y="6325971"/>
            <a:ext cx="6429375" cy="17144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70</a:t>
            </a:fld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4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8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9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5" name="object 5">
            <a:hlinkClick r:id="rId8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1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2871" y="1065733"/>
            <a:ext cx="2576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Terminales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10" dirty="0">
                <a:latin typeface="Calibri"/>
                <a:cs typeface="Calibri"/>
              </a:rPr>
              <a:t> compresión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CCG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6567" y="6325971"/>
            <a:ext cx="6429375" cy="1714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24376" y="1677416"/>
            <a:ext cx="5514340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Conector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 compresión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para puestas a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tierra,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en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cables </a:t>
            </a:r>
            <a:r>
              <a:rPr sz="100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cobre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 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acero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cobreado a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jabalina</a:t>
            </a:r>
            <a:endParaRPr sz="1000">
              <a:latin typeface="Calibri"/>
              <a:cs typeface="Calibri"/>
            </a:endParaRPr>
          </a:p>
          <a:p>
            <a:pPr marL="103505" indent="-91440">
              <a:lnSpc>
                <a:spcPct val="100000"/>
              </a:lnSpc>
              <a:buChar char="•"/>
              <a:tabLst>
                <a:tab pos="104139" algn="l"/>
              </a:tabLst>
            </a:pPr>
            <a:r>
              <a:rPr sz="1000" spc="-5" dirty="0">
                <a:latin typeface="Calibri"/>
                <a:cs typeface="Calibri"/>
              </a:rPr>
              <a:t>Fabricado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en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extrusion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cobre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electrolítico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99.9%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alta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conductividad,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garantizando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una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conexión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fuerte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duradera.</a:t>
            </a:r>
            <a:endParaRPr sz="1000">
              <a:latin typeface="Calibri"/>
              <a:cs typeface="Calibri"/>
            </a:endParaRPr>
          </a:p>
          <a:p>
            <a:pPr marL="12700" marR="46355">
              <a:lnSpc>
                <a:spcPct val="100000"/>
              </a:lnSpc>
              <a:buChar char="•"/>
              <a:tabLst>
                <a:tab pos="104139" algn="l"/>
              </a:tabLst>
            </a:pPr>
            <a:r>
              <a:rPr sz="1000" spc="-5" dirty="0">
                <a:latin typeface="Calibri"/>
                <a:cs typeface="Calibri"/>
              </a:rPr>
              <a:t>Aplicación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realizada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mediante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una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compresión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en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frío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herramienta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HM-12CB,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utilizada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matrices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T30-997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998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(según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corresponda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al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modelo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 conector).</a:t>
            </a:r>
            <a:endParaRPr sz="1000">
              <a:latin typeface="Calibri"/>
              <a:cs typeface="Calibri"/>
            </a:endParaRPr>
          </a:p>
          <a:p>
            <a:pPr marL="12700" marR="406400">
              <a:lnSpc>
                <a:spcPct val="100000"/>
              </a:lnSpc>
              <a:buChar char="•"/>
              <a:tabLst>
                <a:tab pos="104139" algn="l"/>
              </a:tabLst>
            </a:pPr>
            <a:r>
              <a:rPr sz="1000" spc="-5" dirty="0">
                <a:latin typeface="Calibri"/>
                <a:cs typeface="Calibri"/>
              </a:rPr>
              <a:t>Ahorro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 </a:t>
            </a:r>
            <a:r>
              <a:rPr sz="1000" spc="-5" dirty="0">
                <a:latin typeface="Calibri"/>
                <a:cs typeface="Calibri"/>
              </a:rPr>
              <a:t>costos 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tiempos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 reducción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riesgos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operario respecto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tradicional</a:t>
            </a:r>
            <a:r>
              <a:rPr sz="1000" spc="-10" dirty="0">
                <a:latin typeface="Calibri"/>
                <a:cs typeface="Calibri"/>
              </a:rPr>
              <a:t> sistema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soldadura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exotérmica.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Char char="•"/>
              <a:tabLst>
                <a:tab pos="104139" algn="l"/>
              </a:tabLst>
            </a:pPr>
            <a:r>
              <a:rPr sz="1000" spc="-5" dirty="0">
                <a:latin typeface="Calibri"/>
                <a:cs typeface="Calibri"/>
              </a:rPr>
              <a:t>Cada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modelo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tiene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amplio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rango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aplicación,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admitiendo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una gran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cantidad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conexiones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posibles,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minimizando</a:t>
            </a:r>
            <a:r>
              <a:rPr sz="1000" spc="-10" dirty="0">
                <a:latin typeface="Calibri"/>
                <a:cs typeface="Calibri"/>
              </a:rPr>
              <a:t> su</a:t>
            </a:r>
            <a:r>
              <a:rPr sz="1000" spc="-5" dirty="0">
                <a:latin typeface="Calibri"/>
                <a:cs typeface="Calibri"/>
              </a:rPr>
              <a:t> impacto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inventarios.</a:t>
            </a:r>
            <a:endParaRPr sz="1000">
              <a:latin typeface="Calibri"/>
              <a:cs typeface="Calibri"/>
            </a:endParaRPr>
          </a:p>
          <a:p>
            <a:pPr marL="103505" indent="-91440">
              <a:lnSpc>
                <a:spcPct val="100000"/>
              </a:lnSpc>
              <a:buChar char="•"/>
              <a:tabLst>
                <a:tab pos="104139" algn="l"/>
              </a:tabLst>
            </a:pPr>
            <a:r>
              <a:rPr sz="1000" spc="-5" dirty="0">
                <a:latin typeface="Calibri"/>
                <a:cs typeface="Calibri"/>
              </a:rPr>
              <a:t>Para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mejorar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la superficie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 contacto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conductividad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recomienda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uso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Coppercon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LCT.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934" y="1785569"/>
            <a:ext cx="2770190" cy="12872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017" y="3861028"/>
            <a:ext cx="8496935" cy="227520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71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98950" y="1065733"/>
            <a:ext cx="23469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Terminales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PREAISLADOS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076" y="1590993"/>
            <a:ext cx="4404305" cy="22975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3554" y="1706245"/>
            <a:ext cx="4830334" cy="21970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1902" y="4077093"/>
            <a:ext cx="1397934" cy="115213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14706" y="1547749"/>
            <a:ext cx="9455785" cy="4942205"/>
          </a:xfrm>
          <a:custGeom>
            <a:avLst/>
            <a:gdLst/>
            <a:ahLst/>
            <a:cxnLst/>
            <a:rect l="l" t="t" r="r" b="b"/>
            <a:pathLst>
              <a:path w="9455785" h="4942205">
                <a:moveTo>
                  <a:pt x="0" y="2474468"/>
                </a:moveTo>
                <a:lnTo>
                  <a:pt x="9455200" y="2474468"/>
                </a:lnTo>
              </a:path>
              <a:path w="9455785" h="4942205">
                <a:moveTo>
                  <a:pt x="4954320" y="2474468"/>
                </a:moveTo>
                <a:lnTo>
                  <a:pt x="4954320" y="4941925"/>
                </a:lnTo>
              </a:path>
              <a:path w="9455785" h="4942205">
                <a:moveTo>
                  <a:pt x="4598466" y="0"/>
                </a:moveTo>
                <a:lnTo>
                  <a:pt x="4598466" y="2467483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4758" y="4127855"/>
            <a:ext cx="2085975" cy="2352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3191" y="4170489"/>
            <a:ext cx="4755558" cy="2294942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7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72</a:t>
            </a:fld>
            <a:endParaRPr spc="-5" dirty="0"/>
          </a:p>
        </p:txBody>
      </p:sp>
      <p:sp>
        <p:nvSpPr>
          <p:cNvPr id="16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8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9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7" name="object 5">
            <a:hlinkClick r:id="rId8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1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9635" y="1065733"/>
            <a:ext cx="2543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Terminales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10" dirty="0">
                <a:latin typeface="Calibri"/>
                <a:cs typeface="Calibri"/>
              </a:rPr>
              <a:t> compresión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SCC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478" y="1547723"/>
            <a:ext cx="4320540" cy="48315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6972" y="4721453"/>
            <a:ext cx="4608449" cy="16578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73929" y="1608836"/>
            <a:ext cx="2232279" cy="12938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53355" y="3127120"/>
            <a:ext cx="3007678" cy="140677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6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73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51156"/>
            <a:ext cx="8146733" cy="60900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66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2930" y="6510019"/>
            <a:ext cx="444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3972319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66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2930" y="6510019"/>
            <a:ext cx="444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90" y="1226637"/>
            <a:ext cx="8192918" cy="522875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821966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459357" y="1501902"/>
          <a:ext cx="1758314" cy="5133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390"/>
                <a:gridCol w="673100"/>
                <a:gridCol w="504824"/>
              </a:tblGrid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AWG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Diam.</a:t>
                      </a:r>
                      <a:r>
                        <a:rPr sz="8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800" b="1" spc="-1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mm2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7.35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42.4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6.54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33.6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5.86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5.19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21.2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4.62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16.8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4.11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13.3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3.67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10.6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3.26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8.35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2.91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6.62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2.59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5.27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2.3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4.15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2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2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2.05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2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3.31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1.83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2.63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1.63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2.08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1.45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1.65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1.29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1.31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1.15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1.04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1.024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0.823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0.912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0.653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0.812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0.519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186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0.723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0.412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0.644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0.325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0.573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0.259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0.511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0.205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12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0.455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0.163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262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0.405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0.128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287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50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50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0.361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50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0.102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00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0.321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0.0804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287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29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0.286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4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0.0646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287"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50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30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69"/>
                        </a:lnSpc>
                        <a:spcBef>
                          <a:spcPts val="750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0.255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9"/>
                        </a:lnSpc>
                        <a:spcBef>
                          <a:spcPts val="750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0.0503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96640" y="1541399"/>
          <a:ext cx="1711324" cy="5164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334"/>
                <a:gridCol w="260350"/>
                <a:gridCol w="313690"/>
                <a:gridCol w="615950"/>
              </a:tblGrid>
              <a:tr h="121920">
                <a:tc gridSpan="4"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PUL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5734">
                <a:tc>
                  <a:txBody>
                    <a:bodyPr/>
                    <a:lstStyle/>
                    <a:p>
                      <a:pPr marR="102870" algn="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0.79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1.59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marR="102870" algn="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2.38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R="102870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3.18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5"/>
                        </a:lnSpc>
                        <a:spcBef>
                          <a:spcPts val="29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3.97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16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4.76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34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5.56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R="102870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6.35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7.14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7.94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8.73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9.53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61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10.32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5.56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34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11.91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R="102870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12.70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17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13.49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34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7.14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15.08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marR="102870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15.88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marR="102870" algn="r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16.67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8.73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34">
                <a:tc>
                  <a:txBody>
                    <a:bodyPr/>
                    <a:lstStyle/>
                    <a:p>
                      <a:pPr marR="102870" algn="r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05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18.26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marR="102870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19.05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5862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19.84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98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20.64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11">
                <a:tc>
                  <a:txBody>
                    <a:bodyPr/>
                    <a:lstStyle/>
                    <a:p>
                      <a:pPr marR="102870" algn="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10"/>
                        </a:lnSpc>
                        <a:spcBef>
                          <a:spcPts val="2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21.43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1919">
                <a:tc>
                  <a:txBody>
                    <a:bodyPr/>
                    <a:lstStyle/>
                    <a:p>
                      <a:pPr marR="102870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86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22.23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11">
                <a:tc>
                  <a:txBody>
                    <a:bodyPr/>
                    <a:lstStyle/>
                    <a:p>
                      <a:pPr marR="102870" algn="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23.02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98">
                <a:tc>
                  <a:txBody>
                    <a:bodyPr/>
                    <a:lstStyle/>
                    <a:p>
                      <a:pPr marR="102870" algn="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23.81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811">
                <a:tc>
                  <a:txBody>
                    <a:bodyPr/>
                    <a:lstStyle/>
                    <a:p>
                      <a:pPr marR="102870" algn="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24.61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798">
                <a:tc>
                  <a:txBody>
                    <a:bodyPr/>
                    <a:lstStyle/>
                    <a:p>
                      <a:pPr marR="102870" algn="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905"/>
                        </a:lnSpc>
                        <a:spcBef>
                          <a:spcPts val="30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25.40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7534" y="2172474"/>
            <a:ext cx="2235708" cy="39655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87821" y="1743786"/>
            <a:ext cx="2167255" cy="475615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45795" marR="226695" indent="-413384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Calibri"/>
                <a:cs typeface="Calibri"/>
              </a:rPr>
              <a:t>Peso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plancha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metro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cuadrado(m2)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39161" y="1056259"/>
            <a:ext cx="61023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Calibri"/>
                <a:cs typeface="Calibri"/>
              </a:rPr>
              <a:t>Tablas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Útiles: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AWG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VS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mm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Pulgadas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mm,</a:t>
            </a:r>
            <a:r>
              <a:rPr sz="1600" spc="38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Barras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Cobre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desnudo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35871" y="6417665"/>
            <a:ext cx="1930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888888"/>
                </a:solidFill>
                <a:latin typeface="Calibri"/>
                <a:cs typeface="Calibri"/>
              </a:rPr>
              <a:t>66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2930" y="6510019"/>
            <a:ext cx="444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85517" y="1634617"/>
          <a:ext cx="5960744" cy="49244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730"/>
                <a:gridCol w="822325"/>
                <a:gridCol w="925194"/>
                <a:gridCol w="1233170"/>
                <a:gridCol w="822325"/>
              </a:tblGrid>
              <a:tr h="292988">
                <a:tc gridSpan="5">
                  <a:txBody>
                    <a:bodyPr/>
                    <a:lstStyle/>
                    <a:p>
                      <a:pPr marL="8890">
                        <a:lnSpc>
                          <a:spcPts val="944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MAQUINAS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SOLDADORAS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DOGO CON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TRANSFORMADOR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ALIM.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AMPERES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POT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ABSORBIDA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CTE.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ABS.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66">
                <a:tc>
                  <a:txBody>
                    <a:bodyPr/>
                    <a:lstStyle/>
                    <a:p>
                      <a:pPr marL="635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HOGAR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150A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3.3KVA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ESPECIALISTA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180A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3.9KVA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17.8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66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PROFESIONAL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230A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4.6KVA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66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HERRERO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275A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5.2KVA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23.7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9946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47700">
                        <a:lnSpc>
                          <a:spcPts val="1155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DOGO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INVERTER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5866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STAR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1.6KVA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7.27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67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STAR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170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140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2.7KVA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12.30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739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STAR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3.5KVA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15.91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67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STAR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210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4.5KVA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160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20.50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072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792480">
                        <a:lnSpc>
                          <a:spcPts val="1155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DOGO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MIG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5740"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MIG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145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2.6KVA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11.8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66"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MIG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205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190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13.63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67"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MIG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240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1155"/>
                        </a:lnSpc>
                        <a:spcBef>
                          <a:spcPts val="3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9.10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88950">
                        <a:lnSpc>
                          <a:spcPts val="1155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DOGO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RECTIFICADORA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5778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450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230/400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340A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19.3KVA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87/29.4 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28">
                <a:tc gridSpan="5">
                  <a:txBody>
                    <a:bodyPr/>
                    <a:lstStyle/>
                    <a:p>
                      <a:pPr marL="510540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CORTE</a:t>
                      </a:r>
                      <a:r>
                        <a:rPr sz="10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SOLDADURA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5816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DOGO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TIG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160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3.2KVA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14.54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16"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DOGO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PLAS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230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9.10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28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DOGO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SPOT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230/400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2800A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0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3.6KVA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16.36/5.45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125216" y="1056894"/>
            <a:ext cx="4691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Tablas</a:t>
            </a:r>
            <a:r>
              <a:rPr sz="1800" spc="-5" dirty="0">
                <a:latin typeface="Calibri"/>
                <a:cs typeface="Calibri"/>
              </a:rPr>
              <a:t> 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corrientes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absorbidas</a:t>
            </a:r>
            <a:r>
              <a:rPr sz="1800" dirty="0">
                <a:latin typeface="Calibri"/>
                <a:cs typeface="Calibri"/>
              </a:rPr>
              <a:t> en 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alimentación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77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225777" y="66384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13321" y="1671342"/>
          <a:ext cx="7238362" cy="49891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1415"/>
                <a:gridCol w="925194"/>
                <a:gridCol w="1184275"/>
                <a:gridCol w="1710689"/>
                <a:gridCol w="986789"/>
              </a:tblGrid>
              <a:tr h="143233">
                <a:tc gridSpan="5">
                  <a:txBody>
                    <a:bodyPr/>
                    <a:lstStyle/>
                    <a:p>
                      <a:pPr marL="8890">
                        <a:lnSpc>
                          <a:spcPts val="1030"/>
                        </a:lnSpc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Aire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acondicionado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split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41884">
                <a:tc>
                  <a:txBody>
                    <a:bodyPr/>
                    <a:lstStyle/>
                    <a:p>
                      <a:pPr marL="891540" marR="54610" indent="-83121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Aire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acondicionado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split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pared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BORACAY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filtro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HD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ALIM.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BTU/H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fh/hora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116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Cte.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Abs.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1756">
                <a:tc>
                  <a:txBody>
                    <a:bodyPr/>
                    <a:lstStyle/>
                    <a:p>
                      <a:pPr marL="1045844" marR="188595" indent="-852805">
                        <a:lnSpc>
                          <a:spcPct val="100000"/>
                        </a:lnSpc>
                        <a:spcBef>
                          <a:spcPts val="114"/>
                        </a:spcBef>
                        <a:tabLst>
                          <a:tab pos="1059180" algn="l"/>
                        </a:tabLst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CALEFACCIÓN		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7.4KW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ENFRIAMIENTO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6.8KW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900" dirty="0">
                          <a:solidFill>
                            <a:srgbClr val="292929"/>
                          </a:solidFill>
                          <a:latin typeface="Arial MT"/>
                          <a:cs typeface="Arial MT"/>
                        </a:rPr>
                        <a:t>23203/25,250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03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6000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11.5/11 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3771">
                <a:tc>
                  <a:txBody>
                    <a:bodyPr/>
                    <a:lstStyle/>
                    <a:p>
                      <a:pPr marL="1045844" marR="159385" indent="-881380">
                        <a:lnSpc>
                          <a:spcPct val="100000"/>
                        </a:lnSpc>
                        <a:spcBef>
                          <a:spcPts val="555"/>
                        </a:spcBef>
                        <a:tabLst>
                          <a:tab pos="1029969" algn="l"/>
                        </a:tabLst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CALEFACCIÓN	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3.8KW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ENFRIAMIENTO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3.5KW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´11,942/12,966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3000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5.7/5.6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3771">
                <a:tc>
                  <a:txBody>
                    <a:bodyPr/>
                    <a:lstStyle/>
                    <a:p>
                      <a:pPr marL="1045844" marR="125730" indent="-913765">
                        <a:lnSpc>
                          <a:spcPct val="100000"/>
                        </a:lnSpc>
                        <a:spcBef>
                          <a:spcPts val="560"/>
                        </a:spcBef>
                        <a:tabLst>
                          <a:tab pos="998219" algn="l"/>
                        </a:tabLst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CALEFACCIÓN	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2.85KW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ENFRIAMIENTO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2.7KW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292929"/>
                          </a:solidFill>
                          <a:latin typeface="Calibri"/>
                          <a:cs typeface="Calibri"/>
                        </a:rPr>
                        <a:t>´9212/9724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4.2/4.3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226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298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Aire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Acondicionado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SURREY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ALIM.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kcal/h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POT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ABS.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CALOR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Cte.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Abs.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96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Split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Inverter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Surrey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2450/3050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1,06/1.15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5.5/5.8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SPLIT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8000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8000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3.36/3.11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15.2/14 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96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Split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Pria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Eco2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2300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0.8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60"/>
                        </a:lnSpc>
                        <a:spcBef>
                          <a:spcPts val="5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3.8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3.7 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Split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Pria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Eco3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3000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7540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1.07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4.8 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5227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Split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Pria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Eco4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4500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7540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1.95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7.4 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869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Split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Pria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Eco5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5500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7540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1.97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KW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9.8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8.8 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96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Ventana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Winpac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Eco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solo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2300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78815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0.88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kw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74015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4.1</a:t>
                      </a:r>
                      <a:r>
                        <a:rPr sz="8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Ventana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Winpac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Eco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solo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3100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57860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1.19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KW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6,0</a:t>
                      </a:r>
                      <a:r>
                        <a:rPr sz="8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58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Ventana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Winpac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Eco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solo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4700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57860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1.95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KW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9,0</a:t>
                      </a:r>
                      <a:r>
                        <a:rPr sz="8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33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Ventana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Winpac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Eco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solo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5500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85165">
                        <a:lnSpc>
                          <a:spcPts val="869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2.3</a:t>
                      </a:r>
                      <a:r>
                        <a:rPr sz="8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KW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11,0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33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Ventana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Winpac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Eco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Calor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2.68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0.87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/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0.76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KW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8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/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3.5</a:t>
                      </a:r>
                      <a:r>
                        <a:rPr sz="8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20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Ventana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Winpac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Eco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Calor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220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3.43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1.16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/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0.98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KW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5.3</a:t>
                      </a:r>
                      <a:r>
                        <a:rPr sz="8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/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4.5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933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Ventana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Winpac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Eco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Frio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Calor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220V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5.77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1.93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/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1.76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KW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8.9</a:t>
                      </a:r>
                      <a:r>
                        <a:rPr sz="8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/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8.2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389121" y="1059942"/>
            <a:ext cx="416432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Calibri"/>
                <a:cs typeface="Calibri"/>
              </a:rPr>
              <a:t>Tablas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absorbidas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alimentación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33943" y="2586774"/>
            <a:ext cx="1698625" cy="95123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350"/>
              </a:spcBef>
            </a:pPr>
            <a:r>
              <a:rPr sz="1800" dirty="0">
                <a:latin typeface="Calibri"/>
                <a:cs typeface="Calibri"/>
              </a:rPr>
              <a:t>1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kcal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=</a:t>
            </a:r>
            <a:endParaRPr sz="1800">
              <a:latin typeface="Calibri"/>
              <a:cs typeface="Calibri"/>
            </a:endParaRPr>
          </a:p>
          <a:p>
            <a:pPr marL="120014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0.001163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kWh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78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14273" y="2664409"/>
          <a:ext cx="3401059" cy="19399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1880"/>
                <a:gridCol w="1183640"/>
                <a:gridCol w="1145539"/>
              </a:tblGrid>
              <a:tr h="430199">
                <a:tc>
                  <a:txBody>
                    <a:bodyPr/>
                    <a:lstStyle/>
                    <a:p>
                      <a:pPr marL="391160" marR="169545" indent="-177165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00" b="1" dirty="0">
                          <a:latin typeface="Calibri"/>
                          <a:cs typeface="Calibri"/>
                        </a:rPr>
                        <a:t>Sup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erfic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ie 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[m2]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177165" marR="102235" indent="310515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00" b="1" spc="-15" dirty="0">
                          <a:latin typeface="Calibri"/>
                          <a:cs typeface="Calibri"/>
                        </a:rPr>
                        <a:t>Pot. 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 térmica</a:t>
                      </a:r>
                      <a:r>
                        <a:rPr sz="13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[kW]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109855" marR="71120" indent="340995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00" b="1" spc="-15" dirty="0">
                          <a:latin typeface="Calibri"/>
                          <a:cs typeface="Calibri"/>
                        </a:rPr>
                        <a:t>Pot. 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 eléctrica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 [kW]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solidFill>
                      <a:srgbClr val="D7DCE2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3619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0-30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2,5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0,5-0,8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3492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30-40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3,5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0,9-1,2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</a:tr>
              <a:tr h="217804">
                <a:tc>
                  <a:txBody>
                    <a:bodyPr/>
                    <a:lstStyle/>
                    <a:p>
                      <a:pPr marL="3492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40-60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ts val="144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1,5-1,9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</a:tr>
              <a:tr h="217741">
                <a:tc>
                  <a:txBody>
                    <a:bodyPr/>
                    <a:lstStyle/>
                    <a:p>
                      <a:pPr marL="3492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60-90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7,1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2-2,6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</a:tr>
              <a:tr h="217741">
                <a:tc>
                  <a:txBody>
                    <a:bodyPr/>
                    <a:lstStyle/>
                    <a:p>
                      <a:pPr marL="3619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90-120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541655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2,7-3,7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3492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120-140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478790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12,5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3,9-4,4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marL="3492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140-180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541655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4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4,3-5,6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7DCE2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36880" y="1059942"/>
            <a:ext cx="8919210" cy="309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8343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Aire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Acondicionado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Tablas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corrientes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absorbidas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</a:t>
            </a:r>
            <a:r>
              <a:rPr sz="1600" spc="-10" dirty="0">
                <a:latin typeface="Calibri"/>
                <a:cs typeface="Calibri"/>
              </a:rPr>
              <a:t> alimentación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importante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no</a:t>
            </a:r>
            <a:r>
              <a:rPr sz="1600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confundir</a:t>
            </a: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potencia</a:t>
            </a:r>
            <a:r>
              <a:rPr sz="1600" u="heavy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térmica</a:t>
            </a:r>
            <a:r>
              <a:rPr sz="16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con</a:t>
            </a:r>
            <a:r>
              <a:rPr sz="1600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eléctrica</a:t>
            </a:r>
            <a:r>
              <a:rPr sz="1600" spc="-5" dirty="0">
                <a:latin typeface="Calibri"/>
                <a:cs typeface="Calibri"/>
              </a:rPr>
              <a:t>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seguramente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las</a:t>
            </a:r>
            <a:r>
              <a:rPr sz="1600" spc="-10" dirty="0">
                <a:latin typeface="Calibri"/>
                <a:cs typeface="Calibri"/>
              </a:rPr>
              <a:t> dos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estén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indicadas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kW </a:t>
            </a:r>
            <a:r>
              <a:rPr sz="1600" spc="-15" dirty="0">
                <a:latin typeface="Calibri"/>
                <a:cs typeface="Calibri"/>
              </a:rPr>
              <a:t>pero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tenemos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que</a:t>
            </a:r>
            <a:r>
              <a:rPr sz="1600" spc="-5" dirty="0">
                <a:latin typeface="Calibri"/>
                <a:cs typeface="Calibri"/>
              </a:rPr>
              <a:t> fijarnos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 eléctrica,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que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será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alrededor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 </a:t>
            </a:r>
            <a:r>
              <a:rPr sz="1600" spc="-10" dirty="0">
                <a:latin typeface="Calibri"/>
                <a:cs typeface="Calibri"/>
              </a:rPr>
              <a:t>tercio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térmica.</a:t>
            </a:r>
            <a:endParaRPr sz="1600">
              <a:latin typeface="Calibri"/>
              <a:cs typeface="Calibri"/>
            </a:endParaRPr>
          </a:p>
          <a:p>
            <a:pPr marL="12700" marR="450215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Si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no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podemos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encontrar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</a:t>
            </a:r>
            <a:r>
              <a:rPr sz="1600" spc="-10" dirty="0">
                <a:latin typeface="Calibri"/>
                <a:cs typeface="Calibri"/>
              </a:rPr>
              <a:t> etiqueta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equipo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tiempo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ha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deteriorado,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podemos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utilizar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siguiente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tabla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16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modo</a:t>
            </a:r>
            <a:r>
              <a:rPr sz="1600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orientativo</a:t>
            </a:r>
            <a:r>
              <a:rPr sz="1600" spc="-10" dirty="0"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>
              <a:latin typeface="Calibri"/>
              <a:cs typeface="Calibri"/>
            </a:endParaRPr>
          </a:p>
          <a:p>
            <a:pPr marL="4142104" marR="1694814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Es </a:t>
            </a:r>
            <a:r>
              <a:rPr sz="1600" spc="-10" dirty="0">
                <a:latin typeface="Calibri"/>
                <a:cs typeface="Calibri"/>
              </a:rPr>
              <a:t>bastante impreciso definir </a:t>
            </a: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potencia </a:t>
            </a:r>
            <a:r>
              <a:rPr sz="1600" spc="-10" dirty="0">
                <a:latin typeface="Calibri"/>
                <a:cs typeface="Calibri"/>
              </a:rPr>
              <a:t>térmica </a:t>
            </a:r>
            <a:r>
              <a:rPr sz="1600" spc="-5" dirty="0">
                <a:latin typeface="Calibri"/>
                <a:cs typeface="Calibri"/>
              </a:rPr>
              <a:t>de un equipo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basándose sólo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superficie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un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local, por lo </a:t>
            </a:r>
            <a:r>
              <a:rPr sz="1600" spc="-10" dirty="0">
                <a:latin typeface="Calibri"/>
                <a:cs typeface="Calibri"/>
              </a:rPr>
              <a:t>tanto </a:t>
            </a:r>
            <a:r>
              <a:rPr sz="1600" spc="-15" dirty="0">
                <a:latin typeface="Calibri"/>
                <a:cs typeface="Calibri"/>
              </a:rPr>
              <a:t>esta </a:t>
            </a:r>
            <a:r>
              <a:rPr sz="1600" spc="-5" dirty="0">
                <a:latin typeface="Calibri"/>
                <a:cs typeface="Calibri"/>
              </a:rPr>
              <a:t>tabla </a:t>
            </a:r>
            <a:r>
              <a:rPr sz="1600" spc="-10" dirty="0">
                <a:latin typeface="Calibri"/>
                <a:cs typeface="Calibri"/>
              </a:rPr>
              <a:t>debe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usarse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moderación.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79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0058" y="1072388"/>
            <a:ext cx="29013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Calibri"/>
                <a:cs typeface="Calibri"/>
              </a:rPr>
              <a:t>Caída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de</a:t>
            </a:r>
            <a:r>
              <a:rPr sz="1700" spc="-20" dirty="0">
                <a:latin typeface="Calibri"/>
                <a:cs typeface="Calibri"/>
              </a:rPr>
              <a:t> Tensión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en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conductores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5041" y="1564507"/>
            <a:ext cx="3479351" cy="502214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01089" y="1552473"/>
            <a:ext cx="3570604" cy="4924425"/>
            <a:chOff x="901089" y="1552473"/>
            <a:chExt cx="3570604" cy="492442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089" y="1552473"/>
              <a:ext cx="3570257" cy="49244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44649" y="5903556"/>
              <a:ext cx="49530" cy="385445"/>
            </a:xfrm>
            <a:custGeom>
              <a:avLst/>
              <a:gdLst/>
              <a:ahLst/>
              <a:cxnLst/>
              <a:rect l="l" t="t" r="r" b="b"/>
              <a:pathLst>
                <a:path w="49530" h="385445">
                  <a:moveTo>
                    <a:pt x="45720" y="22860"/>
                  </a:moveTo>
                  <a:lnTo>
                    <a:pt x="43929" y="13970"/>
                  </a:lnTo>
                  <a:lnTo>
                    <a:pt x="39052" y="6705"/>
                  </a:lnTo>
                  <a:lnTo>
                    <a:pt x="31788" y="1803"/>
                  </a:lnTo>
                  <a:lnTo>
                    <a:pt x="22860" y="0"/>
                  </a:lnTo>
                  <a:lnTo>
                    <a:pt x="13982" y="1803"/>
                  </a:lnTo>
                  <a:lnTo>
                    <a:pt x="6705" y="6705"/>
                  </a:lnTo>
                  <a:lnTo>
                    <a:pt x="1803" y="13970"/>
                  </a:lnTo>
                  <a:lnTo>
                    <a:pt x="0" y="22860"/>
                  </a:lnTo>
                  <a:lnTo>
                    <a:pt x="1803" y="31762"/>
                  </a:lnTo>
                  <a:lnTo>
                    <a:pt x="6705" y="39027"/>
                  </a:lnTo>
                  <a:lnTo>
                    <a:pt x="13982" y="43929"/>
                  </a:lnTo>
                  <a:lnTo>
                    <a:pt x="22860" y="45720"/>
                  </a:lnTo>
                  <a:lnTo>
                    <a:pt x="31788" y="43929"/>
                  </a:lnTo>
                  <a:lnTo>
                    <a:pt x="39052" y="39027"/>
                  </a:lnTo>
                  <a:lnTo>
                    <a:pt x="43929" y="31762"/>
                  </a:lnTo>
                  <a:lnTo>
                    <a:pt x="45720" y="22860"/>
                  </a:lnTo>
                  <a:close/>
                </a:path>
                <a:path w="49530" h="385445">
                  <a:moveTo>
                    <a:pt x="49403" y="362127"/>
                  </a:moveTo>
                  <a:lnTo>
                    <a:pt x="47612" y="353225"/>
                  </a:lnTo>
                  <a:lnTo>
                    <a:pt x="42735" y="345960"/>
                  </a:lnTo>
                  <a:lnTo>
                    <a:pt x="35471" y="341071"/>
                  </a:lnTo>
                  <a:lnTo>
                    <a:pt x="26543" y="339267"/>
                  </a:lnTo>
                  <a:lnTo>
                    <a:pt x="17665" y="341071"/>
                  </a:lnTo>
                  <a:lnTo>
                    <a:pt x="10388" y="345960"/>
                  </a:lnTo>
                  <a:lnTo>
                    <a:pt x="5486" y="353225"/>
                  </a:lnTo>
                  <a:lnTo>
                    <a:pt x="3683" y="362127"/>
                  </a:lnTo>
                  <a:lnTo>
                    <a:pt x="5486" y="371030"/>
                  </a:lnTo>
                  <a:lnTo>
                    <a:pt x="10388" y="378294"/>
                  </a:lnTo>
                  <a:lnTo>
                    <a:pt x="17665" y="383197"/>
                  </a:lnTo>
                  <a:lnTo>
                    <a:pt x="26543" y="384987"/>
                  </a:lnTo>
                  <a:lnTo>
                    <a:pt x="35471" y="383197"/>
                  </a:lnTo>
                  <a:lnTo>
                    <a:pt x="42722" y="378294"/>
                  </a:lnTo>
                  <a:lnTo>
                    <a:pt x="47612" y="371030"/>
                  </a:lnTo>
                  <a:lnTo>
                    <a:pt x="49403" y="362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14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5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34459" y="1061084"/>
            <a:ext cx="3111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Consumo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artefactos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eléctricos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951" y="1679946"/>
            <a:ext cx="8744565" cy="343984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80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34459" y="1061084"/>
            <a:ext cx="3111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Consumo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artefactos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eléctricos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0951" y="1679933"/>
            <a:ext cx="8744585" cy="3580129"/>
            <a:chOff x="660951" y="1679933"/>
            <a:chExt cx="8744585" cy="358012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951" y="1679933"/>
              <a:ext cx="8744565" cy="11808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493" y="2897744"/>
              <a:ext cx="8645506" cy="236183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81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34459" y="1061084"/>
            <a:ext cx="3111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Consumo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artefactos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eléctricos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3824" y="1488038"/>
            <a:ext cx="8761730" cy="4883150"/>
            <a:chOff x="643824" y="1488038"/>
            <a:chExt cx="8761730" cy="48831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951" y="1488038"/>
              <a:ext cx="8744565" cy="10353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824" y="2523324"/>
              <a:ext cx="8690360" cy="384773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82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129" y="1552702"/>
            <a:ext cx="3559910" cy="49053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0885" y="1997303"/>
            <a:ext cx="3611562" cy="44862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1607" y="1104771"/>
            <a:ext cx="4653788" cy="2293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83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068" y="1625056"/>
            <a:ext cx="3590954" cy="4800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5137" y="1648967"/>
            <a:ext cx="3570258" cy="36099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1607" y="1104771"/>
            <a:ext cx="4653788" cy="2293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84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053" y="1474520"/>
            <a:ext cx="3883617" cy="51556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0605" y="1480588"/>
            <a:ext cx="3908705" cy="500546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1607" y="1104771"/>
            <a:ext cx="4653788" cy="2293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39833" y="6079566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85</a:t>
            </a:fld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678" y="1531708"/>
            <a:ext cx="3894909" cy="49271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2007" y="1531670"/>
            <a:ext cx="3907579" cy="49272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1607" y="1104771"/>
            <a:ext cx="4653788" cy="2293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39833" y="6079566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z="1000" b="1" i="1" u="sng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86</a:t>
            </a:fld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049" y="1492986"/>
            <a:ext cx="3881996" cy="49659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0425" y="1465338"/>
            <a:ext cx="3879135" cy="49935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1607" y="1104771"/>
            <a:ext cx="4653788" cy="2293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87</a:t>
            </a:fld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676" y="1585480"/>
            <a:ext cx="3925833" cy="48588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2618" y="1585442"/>
            <a:ext cx="3987187" cy="48734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1607" y="1104771"/>
            <a:ext cx="4653788" cy="2293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88</a:t>
            </a:fld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6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7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6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9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142" y="1447774"/>
            <a:ext cx="3788127" cy="5184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8213" y="1484820"/>
            <a:ext cx="3607386" cy="48678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71161" y="1056894"/>
            <a:ext cx="1998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Símbolos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planos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89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71800" y="295982"/>
            <a:ext cx="4419600" cy="5495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700" spc="-5" dirty="0" smtClean="0">
                <a:latin typeface="Calibri"/>
                <a:cs typeface="Calibri"/>
              </a:rPr>
              <a:t>Corrientes admisibles </a:t>
            </a:r>
            <a:r>
              <a:rPr sz="1700" dirty="0" err="1" smtClean="0">
                <a:latin typeface="Calibri"/>
                <a:cs typeface="Calibri"/>
              </a:rPr>
              <a:t>en</a:t>
            </a:r>
            <a:r>
              <a:rPr sz="1700" spc="-40" dirty="0" smtClean="0">
                <a:latin typeface="Calibri"/>
                <a:cs typeface="Calibri"/>
              </a:rPr>
              <a:t> </a:t>
            </a:r>
            <a:r>
              <a:rPr lang="es-ES" sz="1700" spc="-40" dirty="0">
                <a:cs typeface="Calibri"/>
              </a:rPr>
              <a:t>cables / </a:t>
            </a:r>
            <a:r>
              <a:rPr sz="1700" spc="-5" dirty="0" err="1" smtClean="0">
                <a:latin typeface="Calibri"/>
                <a:cs typeface="Calibri"/>
              </a:rPr>
              <a:t>conductores</a:t>
            </a:r>
            <a:r>
              <a:rPr lang="es-ES" sz="1700" spc="-5" dirty="0" smtClean="0">
                <a:latin typeface="Calibri"/>
                <a:cs typeface="Calibri"/>
              </a:rPr>
              <a:t>  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700" spc="-5" dirty="0" smtClean="0">
                <a:latin typeface="Calibri"/>
                <a:cs typeface="Calibri"/>
              </a:rPr>
              <a:t> Factores de Corrección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4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3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4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5" name="object 5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6" action="ppaction://hlinksldjump"/>
              </a:rPr>
              <a:t>VOLVER</a:t>
            </a:r>
            <a:endParaRPr lang="es-ES" sz="1400" dirty="0"/>
          </a:p>
        </p:txBody>
      </p:sp>
      <p:sp>
        <p:nvSpPr>
          <p:cNvPr id="8" name="Rectángulo 7"/>
          <p:cNvSpPr/>
          <p:nvPr/>
        </p:nvSpPr>
        <p:spPr>
          <a:xfrm>
            <a:off x="381001" y="2357713"/>
            <a:ext cx="63246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/>
          <p:cNvSpPr txBox="1"/>
          <p:nvPr/>
        </p:nvSpPr>
        <p:spPr>
          <a:xfrm>
            <a:off x="457200" y="12954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En la determinación de la corriente admisible de los conductores debemos considerar los factores de corrección a aplicar por : temperatura (</a:t>
            </a:r>
            <a:r>
              <a:rPr lang="es-ES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s-ES" sz="1200" dirty="0" smtClean="0"/>
              <a:t>), por agrupamiento de circuitos en un caños (</a:t>
            </a:r>
            <a:r>
              <a:rPr lang="es-E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Kc</a:t>
            </a:r>
            <a:r>
              <a:rPr lang="es-ES" sz="1200" dirty="0" smtClean="0"/>
              <a:t>), por agrupamientos en bandejas </a:t>
            </a:r>
            <a:r>
              <a:rPr lang="es-ES" sz="1200" dirty="0" err="1" smtClean="0"/>
              <a:t>portacables</a:t>
            </a:r>
            <a:r>
              <a:rPr lang="es-ES" sz="1200" dirty="0" smtClean="0"/>
              <a:t> (</a:t>
            </a:r>
            <a:r>
              <a:rPr lang="es-E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</a:t>
            </a:r>
            <a:r>
              <a:rPr lang="es-ES" sz="1200" dirty="0" smtClean="0"/>
              <a:t>), por agrupamiento de bandejas sobrepuestas (</a:t>
            </a:r>
            <a:r>
              <a:rPr lang="es-ES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Kbb</a:t>
            </a:r>
            <a:r>
              <a:rPr lang="es-ES" sz="1200" dirty="0" smtClean="0"/>
              <a:t>), en paralelo, Cables directamente enterrados agrupados (</a:t>
            </a:r>
            <a:r>
              <a:rPr lang="es-ES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s-ES" sz="1200" dirty="0" smtClean="0"/>
              <a:t>), </a:t>
            </a:r>
            <a:r>
              <a:rPr lang="es-ES" sz="1200" dirty="0"/>
              <a:t>Cables </a:t>
            </a:r>
            <a:r>
              <a:rPr lang="es-ES" sz="1200" dirty="0" smtClean="0"/>
              <a:t>enterrados agrupados en ductos (</a:t>
            </a:r>
            <a:r>
              <a:rPr lang="es-ES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</a:t>
            </a:r>
            <a:r>
              <a:rPr lang="es-ES" sz="1200" dirty="0" smtClean="0"/>
              <a:t>), </a:t>
            </a:r>
            <a:r>
              <a:rPr lang="es-ES" sz="1200" dirty="0"/>
              <a:t>Cables enterrados en ductos agrupados </a:t>
            </a:r>
            <a:r>
              <a:rPr lang="es-ES" sz="1200" dirty="0" smtClean="0"/>
              <a:t>en la horizontal(</a:t>
            </a:r>
            <a:r>
              <a:rPr lang="es-ES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Kdh</a:t>
            </a:r>
            <a:r>
              <a:rPr lang="es-ES" sz="1200" dirty="0" smtClean="0"/>
              <a:t>), </a:t>
            </a:r>
            <a:r>
              <a:rPr lang="es-ES" sz="1200" dirty="0"/>
              <a:t>Cables enterrados en ductos agrupados en la </a:t>
            </a:r>
            <a:r>
              <a:rPr lang="es-ES" sz="1200" dirty="0" smtClean="0"/>
              <a:t>vertical(</a:t>
            </a:r>
            <a:r>
              <a:rPr lang="es-ES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Kdv</a:t>
            </a:r>
            <a:r>
              <a:rPr lang="es-ES" sz="1200" dirty="0" smtClean="0"/>
              <a:t>), cables en paralelo (</a:t>
            </a:r>
            <a:r>
              <a:rPr lang="es-ES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s-ES" sz="1200" dirty="0" smtClean="0"/>
              <a:t>), Asimetría de cables en paralelo (</a:t>
            </a:r>
            <a:r>
              <a:rPr lang="es-ES" sz="1200" b="1" i="1" dirty="0" err="1" smtClean="0"/>
              <a:t>Kas</a:t>
            </a:r>
            <a:r>
              <a:rPr lang="es-ES" sz="1200" dirty="0" smtClean="0"/>
              <a:t>),  resistividad del terreno (distinto de  1Km/w) (</a:t>
            </a:r>
            <a:r>
              <a:rPr lang="es-ES" sz="1200" b="1" i="1" dirty="0" smtClean="0"/>
              <a:t>Kr</a:t>
            </a:r>
            <a:r>
              <a:rPr lang="es-ES" sz="1200" dirty="0" smtClean="0"/>
              <a:t>)</a:t>
            </a:r>
            <a:r>
              <a:rPr lang="es-ES" sz="1200" dirty="0" err="1" smtClean="0"/>
              <a:t>etc</a:t>
            </a:r>
            <a:r>
              <a:rPr lang="es-ES" sz="1200" dirty="0" smtClean="0"/>
              <a:t> </a:t>
            </a:r>
          </a:p>
          <a:p>
            <a:endParaRPr lang="es-ES" sz="1200" dirty="0"/>
          </a:p>
          <a:p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Intensidad Admisible Corregida=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Iadm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(simple)*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Kc * Kb 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Kbb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Kdd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</a:t>
            </a:r>
            <a:endPara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ejemplo : cuadro ductos enterrados (Ø=160mm) en dos capas ; temperatura del suelo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T°m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=20°C:</a:t>
            </a:r>
          </a:p>
          <a:p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Caño 1 : tres cables monofásicos (2p+t) de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ctos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Terminales, (caños separados una distancia de d/2)</a:t>
            </a:r>
            <a:endParaRPr lang="es-E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Iadmc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Iadmc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Kdh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Kdv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Kc *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endPara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- de  tabla  d)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109 RAEA 90364-7-771 , d&lt;0,25m; 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Kdh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=0,85</a:t>
            </a:r>
          </a:p>
          <a:p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- de tabla 771,16,VII-a; 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=1,05</a:t>
            </a:r>
          </a:p>
          <a:p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de Tabla 520(ver mas abajo) </a:t>
            </a:r>
            <a:r>
              <a:rPr lang="es-E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Kdv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0,8</a:t>
            </a:r>
          </a:p>
          <a:p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de Tabla 771.16.II.b  Kc=0,7</a:t>
            </a:r>
          </a:p>
          <a:p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s-E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Iadmc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s-E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Iadmc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0,85 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 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0,7 *1,29</a:t>
            </a:r>
          </a:p>
          <a:p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s-E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Iadmc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s-E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Iadmc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s-E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0,61</a:t>
            </a:r>
            <a:endParaRPr lang="es-E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838200" y="4267200"/>
            <a:ext cx="1226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066800" y="5895441"/>
            <a:ext cx="304800" cy="304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Elipse 19"/>
          <p:cNvSpPr/>
          <p:nvPr/>
        </p:nvSpPr>
        <p:spPr>
          <a:xfrm>
            <a:off x="1491792" y="5904082"/>
            <a:ext cx="304800" cy="304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Elipse 20"/>
          <p:cNvSpPr/>
          <p:nvPr/>
        </p:nvSpPr>
        <p:spPr>
          <a:xfrm>
            <a:off x="1066800" y="6315959"/>
            <a:ext cx="304800" cy="304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Elipse 21"/>
          <p:cNvSpPr/>
          <p:nvPr/>
        </p:nvSpPr>
        <p:spPr>
          <a:xfrm>
            <a:off x="1491792" y="6324600"/>
            <a:ext cx="304800" cy="304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Elipse 22"/>
          <p:cNvSpPr/>
          <p:nvPr/>
        </p:nvSpPr>
        <p:spPr>
          <a:xfrm>
            <a:off x="1181100" y="6118254"/>
            <a:ext cx="76200" cy="762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Elipse 23"/>
          <p:cNvSpPr/>
          <p:nvPr/>
        </p:nvSpPr>
        <p:spPr>
          <a:xfrm>
            <a:off x="1533279" y="6080153"/>
            <a:ext cx="76200" cy="76201"/>
          </a:xfrm>
          <a:prstGeom prst="ellips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Elipse 24"/>
          <p:cNvSpPr/>
          <p:nvPr/>
        </p:nvSpPr>
        <p:spPr>
          <a:xfrm>
            <a:off x="1606092" y="6116426"/>
            <a:ext cx="76200" cy="762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Elipse 25"/>
          <p:cNvSpPr/>
          <p:nvPr/>
        </p:nvSpPr>
        <p:spPr>
          <a:xfrm>
            <a:off x="1678905" y="6096179"/>
            <a:ext cx="76200" cy="762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Elipse 26"/>
          <p:cNvSpPr/>
          <p:nvPr/>
        </p:nvSpPr>
        <p:spPr>
          <a:xfrm>
            <a:off x="1606092" y="6036462"/>
            <a:ext cx="76200" cy="762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Elipse 27"/>
          <p:cNvSpPr/>
          <p:nvPr/>
        </p:nvSpPr>
        <p:spPr>
          <a:xfrm>
            <a:off x="1181100" y="6537354"/>
            <a:ext cx="76200" cy="762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Rectángulo 31"/>
          <p:cNvSpPr/>
          <p:nvPr/>
        </p:nvSpPr>
        <p:spPr>
          <a:xfrm>
            <a:off x="914400" y="4267200"/>
            <a:ext cx="1066800" cy="1524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Elipse 28"/>
          <p:cNvSpPr/>
          <p:nvPr/>
        </p:nvSpPr>
        <p:spPr>
          <a:xfrm>
            <a:off x="1640805" y="6537353"/>
            <a:ext cx="76200" cy="762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Rectángulo 32"/>
          <p:cNvSpPr/>
          <p:nvPr/>
        </p:nvSpPr>
        <p:spPr>
          <a:xfrm>
            <a:off x="914400" y="5797772"/>
            <a:ext cx="1066800" cy="8767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5" name="Conector recto de flecha 34"/>
          <p:cNvCxnSpPr/>
          <p:nvPr/>
        </p:nvCxnSpPr>
        <p:spPr>
          <a:xfrm>
            <a:off x="1371600" y="5895441"/>
            <a:ext cx="161679" cy="0"/>
          </a:xfrm>
          <a:prstGeom prst="straightConnector1">
            <a:avLst/>
          </a:prstGeom>
          <a:ln w="31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1250526" y="5541653"/>
            <a:ext cx="65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d/2</a:t>
            </a:r>
            <a:endParaRPr lang="es-AR" sz="1600" dirty="0"/>
          </a:p>
        </p:txBody>
      </p:sp>
      <p:sp>
        <p:nvSpPr>
          <p:cNvPr id="37" name="Elipse 36"/>
          <p:cNvSpPr/>
          <p:nvPr/>
        </p:nvSpPr>
        <p:spPr>
          <a:xfrm>
            <a:off x="1117176" y="6058078"/>
            <a:ext cx="76200" cy="762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Elipse 37"/>
          <p:cNvSpPr/>
          <p:nvPr/>
        </p:nvSpPr>
        <p:spPr>
          <a:xfrm>
            <a:off x="1250526" y="6064510"/>
            <a:ext cx="76200" cy="7620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0" name="Conector recto de flecha 39"/>
          <p:cNvCxnSpPr>
            <a:stCxn id="19" idx="2"/>
          </p:cNvCxnSpPr>
          <p:nvPr/>
        </p:nvCxnSpPr>
        <p:spPr>
          <a:xfrm flipH="1" flipV="1">
            <a:off x="550226" y="5721844"/>
            <a:ext cx="516574" cy="325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262252" y="5417474"/>
            <a:ext cx="65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c1</a:t>
            </a:r>
            <a:endParaRPr lang="es-AR" sz="1600" dirty="0"/>
          </a:p>
        </p:txBody>
      </p:sp>
      <p:cxnSp>
        <p:nvCxnSpPr>
          <p:cNvPr id="42" name="Conector recto de flecha 41"/>
          <p:cNvCxnSpPr/>
          <p:nvPr/>
        </p:nvCxnSpPr>
        <p:spPr>
          <a:xfrm flipH="1" flipV="1">
            <a:off x="557624" y="6131369"/>
            <a:ext cx="516574" cy="325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269650" y="5826999"/>
            <a:ext cx="65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c3</a:t>
            </a:r>
            <a:endParaRPr lang="es-AR" sz="1600" dirty="0"/>
          </a:p>
        </p:txBody>
      </p:sp>
      <p:cxnSp>
        <p:nvCxnSpPr>
          <p:cNvPr id="44" name="Conector recto de flecha 43"/>
          <p:cNvCxnSpPr>
            <a:stCxn id="22" idx="6"/>
          </p:cNvCxnSpPr>
          <p:nvPr/>
        </p:nvCxnSpPr>
        <p:spPr>
          <a:xfrm flipV="1">
            <a:off x="1796592" y="6211357"/>
            <a:ext cx="658634" cy="265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2167252" y="5906986"/>
            <a:ext cx="65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c4</a:t>
            </a:r>
            <a:endParaRPr lang="es-AR" sz="1600" dirty="0"/>
          </a:p>
        </p:txBody>
      </p:sp>
      <p:cxnSp>
        <p:nvCxnSpPr>
          <p:cNvPr id="46" name="Conector recto de flecha 45"/>
          <p:cNvCxnSpPr>
            <a:stCxn id="20" idx="7"/>
          </p:cNvCxnSpPr>
          <p:nvPr/>
        </p:nvCxnSpPr>
        <p:spPr>
          <a:xfrm flipV="1">
            <a:off x="1751955" y="5664001"/>
            <a:ext cx="468043" cy="284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/>
          <p:cNvSpPr txBox="1"/>
          <p:nvPr/>
        </p:nvSpPr>
        <p:spPr>
          <a:xfrm>
            <a:off x="1932024" y="5359630"/>
            <a:ext cx="652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c</a:t>
            </a:r>
            <a:r>
              <a:rPr lang="es-ES" sz="1600" dirty="0" smtClean="0"/>
              <a:t>2</a:t>
            </a:r>
            <a:endParaRPr lang="es-AR" sz="1600" dirty="0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648" y="4572001"/>
            <a:ext cx="6404650" cy="22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776" y="1618350"/>
            <a:ext cx="4401051" cy="48838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90720" y="1056894"/>
            <a:ext cx="1998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Símbolos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planos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90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t="-1" b="41147"/>
          <a:stretch/>
        </p:blipFill>
        <p:spPr>
          <a:xfrm>
            <a:off x="762000" y="1905000"/>
            <a:ext cx="3429000" cy="4572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458" y="1865641"/>
            <a:ext cx="3718013" cy="2679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705" y="2181446"/>
            <a:ext cx="3860626" cy="4188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400" y="3853388"/>
            <a:ext cx="4032392" cy="11546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1400" y="2758996"/>
            <a:ext cx="4048201" cy="919850"/>
          </a:xfrm>
          <a:prstGeom prst="rect">
            <a:avLst/>
          </a:prstGeom>
        </p:spPr>
      </p:pic>
      <p:sp>
        <p:nvSpPr>
          <p:cNvPr id="16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9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10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7" name="object 5">
            <a:hlinkClick r:id="rId9"/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2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90720" y="1056894"/>
            <a:ext cx="1998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Símbolos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planos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91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6400"/>
            <a:ext cx="6753804" cy="425884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943" y="1819927"/>
            <a:ext cx="3897568" cy="2514600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3237396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98388" y="1184817"/>
            <a:ext cx="4557719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b="1" dirty="0" smtClean="0"/>
              <a:t>Símbolos para planos de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b="1" dirty="0" smtClean="0"/>
              <a:t> </a:t>
            </a:r>
            <a:r>
              <a:rPr lang="es-ES" b="1" dirty="0"/>
              <a:t>INSTALACION ELECTRICA </a:t>
            </a:r>
            <a:r>
              <a:rPr lang="es-ES" b="1" dirty="0" smtClean="0"/>
              <a:t>EXISTENTE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 smtClean="0">
                <a:latin typeface="Calibri"/>
                <a:cs typeface="Calibri"/>
              </a:rPr>
              <a:t>Para relevamientos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92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45375"/>
            <a:ext cx="5040675" cy="31448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257800"/>
            <a:ext cx="2461725" cy="6641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34" y="5436887"/>
            <a:ext cx="2539875" cy="7813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496" y="2377204"/>
            <a:ext cx="4220100" cy="3203467"/>
          </a:xfrm>
          <a:prstGeom prst="rect">
            <a:avLst/>
          </a:prstGeom>
        </p:spPr>
      </p:pic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7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8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9769407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98388" y="1184817"/>
            <a:ext cx="455771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b="1" dirty="0" smtClean="0"/>
              <a:t>Tableros de comando de Luces (TCL)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93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199"/>
            <a:ext cx="9041129" cy="471894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0728660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94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2701"/>
            <a:ext cx="9906000" cy="4372598"/>
          </a:xfrm>
          <a:prstGeom prst="rect">
            <a:avLst/>
          </a:prstGeom>
        </p:spPr>
      </p:pic>
      <p:sp>
        <p:nvSpPr>
          <p:cNvPr id="8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9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59072" y="1152841"/>
            <a:ext cx="1998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spc="-5" dirty="0" smtClean="0">
                <a:latin typeface="Calibri"/>
                <a:cs typeface="Calibri"/>
              </a:rPr>
              <a:t>Planilla de Cargas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6175" y="4744587"/>
            <a:ext cx="8024140" cy="17480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95</a:t>
            </a:fld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11047" b="23938"/>
          <a:stretch/>
        </p:blipFill>
        <p:spPr>
          <a:xfrm>
            <a:off x="533400" y="1828799"/>
            <a:ext cx="8849228" cy="2539550"/>
          </a:xfrm>
          <a:prstGeom prst="rect">
            <a:avLst/>
          </a:prstGeom>
        </p:spPr>
      </p:pic>
      <p:sp>
        <p:nvSpPr>
          <p:cNvPr id="13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4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1469267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703" y="1715948"/>
            <a:ext cx="3424161" cy="48287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3785" y="1621869"/>
            <a:ext cx="3539331" cy="463991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92853" y="1056894"/>
            <a:ext cx="2355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Unidades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equivalencias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sz="1800" dirty="0" smtClean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lang="es-ES" sz="1800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96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7264" y="1090041"/>
            <a:ext cx="54476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Equipotencialización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típica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esquema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conexión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tierra</a:t>
            </a:r>
            <a:r>
              <a:rPr sz="1600" spc="10" dirty="0">
                <a:latin typeface="Calibri"/>
                <a:cs typeface="Calibri"/>
              </a:rPr>
              <a:t> TT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828" y="2088510"/>
            <a:ext cx="4485016" cy="37516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42103" y="1890141"/>
            <a:ext cx="4084320" cy="4582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4950" indent="-2228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B1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y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B2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Puntos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referencia,</a:t>
            </a:r>
            <a:endParaRPr sz="13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BEP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 Barra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Equipotencial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Principal,</a:t>
            </a:r>
            <a:endParaRPr sz="13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PE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BPT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Barra 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Puesta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Barra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Principal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</a:t>
            </a:r>
            <a:endParaRPr sz="1300">
              <a:latin typeface="Calibri"/>
              <a:cs typeface="Calibri"/>
            </a:endParaRPr>
          </a:p>
          <a:p>
            <a:pPr marL="234950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protección,</a:t>
            </a:r>
            <a:endParaRPr sz="13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PEP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Conductor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Protección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Principal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Colector,</a:t>
            </a:r>
            <a:endParaRPr sz="13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PE =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Conductor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 </a:t>
            </a:r>
            <a:r>
              <a:rPr sz="1300" spc="-10" dirty="0">
                <a:latin typeface="Calibri"/>
                <a:cs typeface="Calibri"/>
              </a:rPr>
              <a:t>Protección,</a:t>
            </a:r>
            <a:endParaRPr sz="1300">
              <a:latin typeface="Calibri"/>
              <a:cs typeface="Calibri"/>
            </a:endParaRPr>
          </a:p>
          <a:p>
            <a:pPr marL="234950" marR="609600" indent="-2228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CEP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Conductor de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interconexión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Equipotencial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Principal,</a:t>
            </a:r>
            <a:endParaRPr sz="1300">
              <a:latin typeface="Calibri"/>
              <a:cs typeface="Calibri"/>
            </a:endParaRPr>
          </a:p>
          <a:p>
            <a:pPr marL="234950" marR="61976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10" dirty="0">
                <a:latin typeface="Calibri"/>
                <a:cs typeface="Calibri"/>
              </a:rPr>
              <a:t>CES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Conductor de</a:t>
            </a:r>
            <a:r>
              <a:rPr sz="1300" spc="-10" dirty="0">
                <a:latin typeface="Calibri"/>
                <a:cs typeface="Calibri"/>
              </a:rPr>
              <a:t> interconexión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Equipotencial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Suplementaria,</a:t>
            </a:r>
            <a:endParaRPr sz="1300">
              <a:latin typeface="Calibri"/>
              <a:cs typeface="Calibri"/>
            </a:endParaRPr>
          </a:p>
          <a:p>
            <a:pPr marL="234950" marR="54991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CESL</a:t>
            </a:r>
            <a:r>
              <a:rPr sz="1300" spc="-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Conductor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 </a:t>
            </a:r>
            <a:r>
              <a:rPr sz="1300" spc="-10" dirty="0">
                <a:latin typeface="Calibri"/>
                <a:cs typeface="Calibri"/>
              </a:rPr>
              <a:t>interconexión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Equipotencial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Suplementaria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Local,</a:t>
            </a:r>
            <a:endParaRPr sz="1300">
              <a:latin typeface="Calibri"/>
              <a:cs typeface="Calibri"/>
            </a:endParaRPr>
          </a:p>
          <a:p>
            <a:pPr marL="234950" marR="88265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C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Masa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extraña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(parte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conductora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ajena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extraña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instalación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eléctrica,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p.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ej.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cañería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agua,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gas,</a:t>
            </a:r>
            <a:endParaRPr sz="13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10" dirty="0">
                <a:latin typeface="Calibri"/>
                <a:cs typeface="Calibri"/>
              </a:rPr>
              <a:t>conducto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calefacción,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etc.),</a:t>
            </a:r>
            <a:endParaRPr sz="1300">
              <a:latin typeface="Calibri"/>
              <a:cs typeface="Calibri"/>
            </a:endParaRPr>
          </a:p>
          <a:p>
            <a:pPr marL="234950" marR="47752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M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Masa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eléctrica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parte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conductora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expuesta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accesible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un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equipo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material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eléctrico,</a:t>
            </a:r>
            <a:endParaRPr sz="13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H°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A°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Estructura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metálica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del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edificio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Armadura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de</a:t>
            </a:r>
            <a:endParaRPr sz="1300">
              <a:latin typeface="Calibri"/>
              <a:cs typeface="Calibri"/>
            </a:endParaRPr>
          </a:p>
          <a:p>
            <a:pPr marL="234950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Hierro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del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hormigón</a:t>
            </a:r>
            <a:endParaRPr sz="1300">
              <a:latin typeface="Calibri"/>
              <a:cs typeface="Calibri"/>
            </a:endParaRPr>
          </a:p>
          <a:p>
            <a:pPr marL="234950" marR="5080" indent="-222885">
              <a:lnSpc>
                <a:spcPct val="100000"/>
              </a:lnSpc>
              <a:buFont typeface="Arial MT"/>
              <a:buChar char="•"/>
              <a:tabLst>
                <a:tab pos="234950" algn="l"/>
                <a:tab pos="235585" algn="l"/>
              </a:tabLst>
            </a:pPr>
            <a:r>
              <a:rPr sz="1300" spc="-5" dirty="0">
                <a:latin typeface="Calibri"/>
                <a:cs typeface="Calibri"/>
              </a:rPr>
              <a:t>E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=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Electrodo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puesta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(dispersor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o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jabalina)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el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conductor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de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puesta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a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tierra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Nota: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Las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barras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BEP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BPT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 pueden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coincidir.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97</a:t>
            </a:fld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1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2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489" y="1623179"/>
            <a:ext cx="3922973" cy="495413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47264" y="1090041"/>
            <a:ext cx="6618605" cy="497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Equipotencialización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típica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esquema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conexión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 </a:t>
            </a:r>
            <a:r>
              <a:rPr sz="1600" spc="-10" dirty="0">
                <a:latin typeface="Calibri"/>
                <a:cs typeface="Calibri"/>
              </a:rPr>
              <a:t>tierra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TT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1831339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donde:</a:t>
            </a:r>
            <a:endParaRPr sz="1200">
              <a:latin typeface="Calibri"/>
              <a:cs typeface="Calibri"/>
            </a:endParaRPr>
          </a:p>
          <a:p>
            <a:pPr marL="2129155" marR="5080" indent="-297815">
              <a:lnSpc>
                <a:spcPct val="100000"/>
              </a:lnSpc>
              <a:buAutoNum type="arabicPeriod"/>
              <a:tabLst>
                <a:tab pos="2129155" algn="l"/>
                <a:tab pos="2129790" algn="l"/>
              </a:tabLst>
            </a:pPr>
            <a:r>
              <a:rPr sz="1200" spc="-5" dirty="0">
                <a:latin typeface="Calibri"/>
                <a:cs typeface="Calibri"/>
              </a:rPr>
              <a:t>interconexión equipotencial entre </a:t>
            </a:r>
            <a:r>
              <a:rPr sz="1200" dirty="0">
                <a:latin typeface="Calibri"/>
                <a:cs typeface="Calibri"/>
              </a:rPr>
              <a:t>los </a:t>
            </a:r>
            <a:r>
              <a:rPr sz="1200" spc="-5" dirty="0">
                <a:latin typeface="Calibri"/>
                <a:cs typeface="Calibri"/>
              </a:rPr>
              <a:t>conductores </a:t>
            </a:r>
            <a:r>
              <a:rPr sz="1200" dirty="0">
                <a:latin typeface="Calibri"/>
                <a:cs typeface="Calibri"/>
              </a:rPr>
              <a:t>de bajada del </a:t>
            </a:r>
            <a:r>
              <a:rPr sz="1200" spc="-5" dirty="0">
                <a:latin typeface="Calibri"/>
                <a:cs typeface="Calibri"/>
              </a:rPr>
              <a:t>sistema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protección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contra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descargas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atmosféricas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acuerdo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IEC</a:t>
            </a:r>
            <a:r>
              <a:rPr sz="1200" dirty="0">
                <a:latin typeface="Calibri"/>
                <a:cs typeface="Calibri"/>
              </a:rPr>
              <a:t> 62305,</a:t>
            </a:r>
            <a:endParaRPr sz="1200">
              <a:latin typeface="Calibri"/>
              <a:cs typeface="Calibri"/>
            </a:endParaRPr>
          </a:p>
          <a:p>
            <a:pPr marL="2129155" marR="386715" indent="-297815">
              <a:lnSpc>
                <a:spcPct val="100000"/>
              </a:lnSpc>
              <a:buAutoNum type="arabicPeriod"/>
              <a:tabLst>
                <a:tab pos="2129155" algn="l"/>
                <a:tab pos="2129790" algn="l"/>
              </a:tabLst>
            </a:pPr>
            <a:r>
              <a:rPr sz="1200" spc="-5" dirty="0">
                <a:latin typeface="Calibri"/>
                <a:cs typeface="Calibri"/>
              </a:rPr>
              <a:t>conductores </a:t>
            </a:r>
            <a:r>
              <a:rPr sz="1200" dirty="0">
                <a:latin typeface="Calibri"/>
                <a:cs typeface="Calibri"/>
              </a:rPr>
              <a:t>de bajada del </a:t>
            </a:r>
            <a:r>
              <a:rPr sz="1200" spc="-5" dirty="0">
                <a:latin typeface="Calibri"/>
                <a:cs typeface="Calibri"/>
              </a:rPr>
              <a:t>sistema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protección </a:t>
            </a:r>
            <a:r>
              <a:rPr sz="1200" spc="-10" dirty="0">
                <a:latin typeface="Calibri"/>
                <a:cs typeface="Calibri"/>
              </a:rPr>
              <a:t>contra descargas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atmosféricas,</a:t>
            </a:r>
            <a:endParaRPr sz="1200">
              <a:latin typeface="Calibri"/>
              <a:cs typeface="Calibri"/>
            </a:endParaRPr>
          </a:p>
          <a:p>
            <a:pPr marL="2129155" marR="365125" indent="-297815">
              <a:lnSpc>
                <a:spcPct val="100000"/>
              </a:lnSpc>
              <a:buAutoNum type="arabicPeriod"/>
              <a:tabLst>
                <a:tab pos="2129155" algn="l"/>
                <a:tab pos="2129790" algn="l"/>
              </a:tabLst>
            </a:pPr>
            <a:r>
              <a:rPr sz="1200" spc="-5" dirty="0">
                <a:latin typeface="Calibri"/>
                <a:cs typeface="Calibri"/>
              </a:rPr>
              <a:t>interconexión equipotencial entre </a:t>
            </a:r>
            <a:r>
              <a:rPr sz="1200" dirty="0">
                <a:latin typeface="Calibri"/>
                <a:cs typeface="Calibri"/>
              </a:rPr>
              <a:t>las </a:t>
            </a:r>
            <a:r>
              <a:rPr sz="1200" spc="-5" dirty="0">
                <a:latin typeface="Calibri"/>
                <a:cs typeface="Calibri"/>
              </a:rPr>
              <a:t>puestas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5" dirty="0">
                <a:latin typeface="Calibri"/>
                <a:cs typeface="Calibri"/>
              </a:rPr>
              <a:t>tierra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10" dirty="0">
                <a:latin typeface="Calibri"/>
                <a:cs typeface="Calibri"/>
              </a:rPr>
              <a:t>descargas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atmosféricas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tierra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protección,</a:t>
            </a:r>
            <a:endParaRPr sz="1200">
              <a:latin typeface="Calibri"/>
              <a:cs typeface="Calibri"/>
            </a:endParaRPr>
          </a:p>
          <a:p>
            <a:pPr marL="2129155" marR="17145" indent="-297815">
              <a:lnSpc>
                <a:spcPct val="100000"/>
              </a:lnSpc>
              <a:buAutoNum type="arabicPeriod"/>
              <a:tabLst>
                <a:tab pos="2129155" algn="l"/>
                <a:tab pos="2129790" algn="l"/>
              </a:tabLst>
            </a:pPr>
            <a:r>
              <a:rPr sz="1200" spc="-5" dirty="0">
                <a:latin typeface="Calibri"/>
                <a:cs typeface="Calibri"/>
              </a:rPr>
              <a:t>electrodos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puesta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5" dirty="0">
                <a:latin typeface="Calibri"/>
                <a:cs typeface="Calibri"/>
              </a:rPr>
              <a:t>tierra </a:t>
            </a:r>
            <a:r>
              <a:rPr sz="1200" dirty="0">
                <a:latin typeface="Calibri"/>
                <a:cs typeface="Calibri"/>
              </a:rPr>
              <a:t>del </a:t>
            </a:r>
            <a:r>
              <a:rPr sz="1200" spc="-5" dirty="0">
                <a:latin typeface="Calibri"/>
                <a:cs typeface="Calibri"/>
              </a:rPr>
              <a:t>sistema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protección </a:t>
            </a:r>
            <a:r>
              <a:rPr sz="1200" spc="-10" dirty="0">
                <a:latin typeface="Calibri"/>
                <a:cs typeface="Calibri"/>
              </a:rPr>
              <a:t>contra descargas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atmosféricas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(simbolizados </a:t>
            </a:r>
            <a:r>
              <a:rPr sz="1200" dirty="0">
                <a:latin typeface="Calibri"/>
                <a:cs typeface="Calibri"/>
              </a:rPr>
              <a:t>en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clásica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ejecución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10" dirty="0">
                <a:latin typeface="Calibri"/>
                <a:cs typeface="Calibri"/>
              </a:rPr>
              <a:t>pata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10" dirty="0">
                <a:latin typeface="Calibri"/>
                <a:cs typeface="Calibri"/>
              </a:rPr>
              <a:t>ganso),</a:t>
            </a:r>
            <a:endParaRPr sz="1200">
              <a:latin typeface="Calibri"/>
              <a:cs typeface="Calibri"/>
            </a:endParaRPr>
          </a:p>
          <a:p>
            <a:pPr marL="2129155" indent="-298450">
              <a:lnSpc>
                <a:spcPct val="100000"/>
              </a:lnSpc>
              <a:buAutoNum type="arabicPeriod"/>
              <a:tabLst>
                <a:tab pos="2129155" algn="l"/>
                <a:tab pos="2129790" algn="l"/>
              </a:tabLst>
            </a:pPr>
            <a:r>
              <a:rPr sz="1200" spc="-5" dirty="0">
                <a:latin typeface="Calibri"/>
                <a:cs typeface="Calibri"/>
              </a:rPr>
              <a:t>estructura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metálica</a:t>
            </a:r>
            <a:r>
              <a:rPr sz="1200" dirty="0">
                <a:latin typeface="Calibri"/>
                <a:cs typeface="Calibri"/>
              </a:rPr>
              <a:t> del edificio</a:t>
            </a:r>
            <a:r>
              <a:rPr sz="1200" spc="-5" dirty="0">
                <a:latin typeface="Calibri"/>
                <a:cs typeface="Calibri"/>
              </a:rPr>
              <a:t> (si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existe)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equipotencializada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tierra,</a:t>
            </a:r>
            <a:endParaRPr sz="1200">
              <a:latin typeface="Calibri"/>
              <a:cs typeface="Calibri"/>
            </a:endParaRPr>
          </a:p>
          <a:p>
            <a:pPr marL="2129155" indent="-298450">
              <a:lnSpc>
                <a:spcPct val="100000"/>
              </a:lnSpc>
              <a:buAutoNum type="arabicPeriod"/>
              <a:tabLst>
                <a:tab pos="2129155" algn="l"/>
                <a:tab pos="2129790" algn="l"/>
              </a:tabLst>
            </a:pPr>
            <a:r>
              <a:rPr sz="1200" spc="-5" dirty="0">
                <a:latin typeface="Calibri"/>
                <a:cs typeface="Calibri"/>
              </a:rPr>
              <a:t>armadura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</a:t>
            </a:r>
            <a:r>
              <a:rPr sz="1200" spc="-5" dirty="0">
                <a:latin typeface="Calibri"/>
                <a:cs typeface="Calibri"/>
              </a:rPr>
              <a:t> hormigón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armado</a:t>
            </a:r>
            <a:r>
              <a:rPr sz="1200" spc="-5" dirty="0">
                <a:latin typeface="Calibri"/>
                <a:cs typeface="Calibri"/>
              </a:rPr>
              <a:t> equipotencializada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5" dirty="0">
                <a:latin typeface="Calibri"/>
                <a:cs typeface="Calibri"/>
              </a:rPr>
              <a:t>tierra,</a:t>
            </a:r>
            <a:endParaRPr sz="1200">
              <a:latin typeface="Calibri"/>
              <a:cs typeface="Calibri"/>
            </a:endParaRPr>
          </a:p>
          <a:p>
            <a:pPr marL="2129155" marR="5080" indent="-297815">
              <a:lnSpc>
                <a:spcPct val="100000"/>
              </a:lnSpc>
              <a:buAutoNum type="arabicPeriod"/>
              <a:tabLst>
                <a:tab pos="2129155" algn="l"/>
                <a:tab pos="2129790" algn="l"/>
              </a:tabLst>
            </a:pPr>
            <a:r>
              <a:rPr sz="1200" spc="-5" dirty="0">
                <a:latin typeface="Calibri"/>
                <a:cs typeface="Calibri"/>
              </a:rPr>
              <a:t>interconexión equipotencial entre </a:t>
            </a:r>
            <a:r>
              <a:rPr sz="1200" dirty="0">
                <a:latin typeface="Calibri"/>
                <a:cs typeface="Calibri"/>
              </a:rPr>
              <a:t>los </a:t>
            </a:r>
            <a:r>
              <a:rPr sz="1200" spc="-5" dirty="0">
                <a:latin typeface="Calibri"/>
                <a:cs typeface="Calibri"/>
              </a:rPr>
              <a:t>conductores </a:t>
            </a:r>
            <a:r>
              <a:rPr sz="1200" dirty="0">
                <a:latin typeface="Calibri"/>
                <a:cs typeface="Calibri"/>
              </a:rPr>
              <a:t>de bajada del </a:t>
            </a:r>
            <a:r>
              <a:rPr sz="1200" spc="-5" dirty="0">
                <a:latin typeface="Calibri"/>
                <a:cs typeface="Calibri"/>
              </a:rPr>
              <a:t>sistema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protección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FS: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vías 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chispas</a:t>
            </a:r>
            <a:r>
              <a:rPr sz="1200" dirty="0">
                <a:latin typeface="Calibri"/>
                <a:cs typeface="Calibri"/>
              </a:rPr>
              <a:t> de</a:t>
            </a:r>
            <a:r>
              <a:rPr sz="1200" spc="-5" dirty="0">
                <a:latin typeface="Calibri"/>
                <a:cs typeface="Calibri"/>
              </a:rPr>
              <a:t> separación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explosor</a:t>
            </a:r>
            <a:endParaRPr sz="120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BEP: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Barra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Equipotencial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Principal</a:t>
            </a:r>
            <a:endParaRPr sz="120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BPT o </a:t>
            </a:r>
            <a:r>
              <a:rPr sz="1200" b="1" spc="-5" dirty="0">
                <a:latin typeface="Calibri"/>
                <a:cs typeface="Calibri"/>
              </a:rPr>
              <a:t>PE: </a:t>
            </a:r>
            <a:r>
              <a:rPr sz="1200" spc="-10" dirty="0">
                <a:latin typeface="Calibri"/>
                <a:cs typeface="Calibri"/>
              </a:rPr>
              <a:t>Barra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Puesta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5" dirty="0">
                <a:latin typeface="Calibri"/>
                <a:cs typeface="Calibri"/>
              </a:rPr>
              <a:t>Tierra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protección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</a:t>
            </a:r>
            <a:r>
              <a:rPr sz="1200" spc="-5" dirty="0">
                <a:latin typeface="Calibri"/>
                <a:cs typeface="Calibri"/>
              </a:rPr>
              <a:t> tableros</a:t>
            </a:r>
            <a:endParaRPr sz="120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PE: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conductor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protección</a:t>
            </a:r>
            <a:endParaRPr sz="120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CEP: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conductor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protección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principal</a:t>
            </a:r>
            <a:endParaRPr sz="120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CES: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conductor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equipotencial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suplementario</a:t>
            </a:r>
            <a:endParaRPr sz="120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M</a:t>
            </a:r>
            <a:r>
              <a:rPr sz="1200" spc="-5" dirty="0">
                <a:latin typeface="Calibri"/>
                <a:cs typeface="Calibri"/>
              </a:rPr>
              <a:t>: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Masa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eléctrica</a:t>
            </a:r>
            <a:endParaRPr sz="1200">
              <a:latin typeface="Calibri"/>
              <a:cs typeface="Calibri"/>
            </a:endParaRPr>
          </a:p>
          <a:p>
            <a:pPr marL="1858645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: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Masa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extraña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98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8202930" y="6541643"/>
            <a:ext cx="44450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s-ES" spc="-10" dirty="0" smtClean="0"/>
              <a:t> </a:t>
            </a:r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4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5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object 5">
            <a:hlinkClick r:id="rId4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73377" y="6486049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7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9705" y="1090041"/>
            <a:ext cx="6504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Equipotencialización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típica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esquema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conexión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tierra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TT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Montantes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1122" y="385648"/>
            <a:ext cx="3157855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75"/>
              </a:lnSpc>
              <a:spcBef>
                <a:spcPts val="100"/>
              </a:spcBef>
            </a:pPr>
            <a:r>
              <a:rPr lang="es-ES" dirty="0" smtClean="0"/>
              <a:t> </a:t>
            </a:r>
            <a:endParaRPr spc="-60" dirty="0"/>
          </a:p>
          <a:p>
            <a:pPr algn="ctr">
              <a:lnSpc>
                <a:spcPts val="2075"/>
              </a:lnSpc>
            </a:pPr>
            <a:r>
              <a:rPr lang="es-ES" u="heavy" spc="-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endParaRPr u="heavy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782" y="1587901"/>
            <a:ext cx="4403092" cy="493029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0" y="1555459"/>
            <a:ext cx="3505200" cy="49627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35"/>
              </a:lnSpc>
            </a:pPr>
            <a:fld id="{81D60167-4931-47E6-BA6A-407CBD079E47}" type="slidenum">
              <a:rPr spc="-5" dirty="0"/>
              <a:t>99</a:t>
            </a:fld>
            <a:endParaRPr spc="-5" dirty="0"/>
          </a:p>
        </p:txBody>
      </p:sp>
      <p:sp>
        <p:nvSpPr>
          <p:cNvPr id="12" name="object 10"/>
          <p:cNvSpPr txBox="1"/>
          <p:nvPr/>
        </p:nvSpPr>
        <p:spPr>
          <a:xfrm>
            <a:off x="7936738" y="126250"/>
            <a:ext cx="17246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hlinkClick r:id="rId5"/>
              </a:rPr>
              <a:t>www.iesalta.com</a:t>
            </a:r>
            <a:r>
              <a:rPr lang="es-ES" sz="900" dirty="0"/>
              <a:t/>
            </a:r>
            <a:br>
              <a:rPr lang="es-ES" sz="900" dirty="0"/>
            </a:br>
            <a:r>
              <a:rPr sz="900" spc="-5" dirty="0" smtClean="0">
                <a:latin typeface="Calibri"/>
                <a:cs typeface="Calibri"/>
              </a:rPr>
              <a:t>Coronel</a:t>
            </a:r>
            <a:r>
              <a:rPr sz="900" spc="-15" dirty="0" smtClean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Vidt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48–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(4400)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Salta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Capital</a:t>
            </a:r>
            <a:endParaRPr sz="9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</a:t>
            </a:r>
            <a:r>
              <a:rPr sz="900" spc="-5" dirty="0">
                <a:latin typeface="Calibri"/>
                <a:cs typeface="Calibri"/>
              </a:rPr>
              <a:t>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5" dirty="0">
                <a:latin typeface="Calibri"/>
                <a:cs typeface="Calibri"/>
              </a:rPr>
              <a:t> 4238894</a:t>
            </a:r>
            <a:endParaRPr sz="9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Cel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0387-155</a:t>
            </a:r>
            <a:r>
              <a:rPr sz="900" spc="-15" dirty="0">
                <a:latin typeface="Calibri"/>
                <a:cs typeface="Calibri"/>
              </a:rPr>
              <a:t>9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0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15" dirty="0">
                <a:latin typeface="Calibri"/>
                <a:cs typeface="Calibri"/>
              </a:rPr>
              <a:t>2</a:t>
            </a:r>
            <a:r>
              <a:rPr sz="900" dirty="0">
                <a:latin typeface="Calibri"/>
                <a:cs typeface="Calibri"/>
              </a:rPr>
              <a:t>0</a:t>
            </a:r>
          </a:p>
          <a:p>
            <a:pPr marR="6985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  <a:hlinkClick r:id="rId6"/>
              </a:rPr>
              <a:t>ies.mrosado@yahoo.com.ar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3" name="object 5">
            <a:hlinkClick r:id="rId5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163218"/>
            <a:ext cx="1836194" cy="81503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887561" y="5867400"/>
            <a:ext cx="8420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8" action="ppaction://hlinksldjump"/>
              </a:rPr>
              <a:t>VOLVER</a:t>
            </a:r>
            <a:endParaRPr lang="es-E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</TotalTime>
  <Words>7234</Words>
  <Application>Microsoft Office PowerPoint</Application>
  <PresentationFormat>A4 (210 x 297 mm)</PresentationFormat>
  <Paragraphs>3175</Paragraphs>
  <Slides>112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112</vt:i4>
      </vt:variant>
    </vt:vector>
  </HeadingPairs>
  <TitlesOfParts>
    <vt:vector size="121" baseType="lpstr">
      <vt:lpstr>Arial</vt:lpstr>
      <vt:lpstr>Arial MT</vt:lpstr>
      <vt:lpstr>Calibri</vt:lpstr>
      <vt:lpstr>Cambria Math</vt:lpstr>
      <vt:lpstr>ISOCPEUR</vt:lpstr>
      <vt:lpstr>MathJax_Math-italic</vt:lpstr>
      <vt:lpstr>Symbol</vt:lpstr>
      <vt:lpstr>Times New Roman</vt:lpstr>
      <vt:lpstr>Office Theme</vt:lpstr>
      <vt:lpstr>Presentación de PowerPoint</vt:lpstr>
      <vt:lpstr>   </vt:lpstr>
      <vt:lpstr>Presentación de PowerPoint</vt:lpstr>
      <vt:lpstr>   </vt:lpstr>
      <vt:lpstr>   </vt:lpstr>
      <vt:lpstr>   </vt:lpstr>
      <vt:lpstr>Presentación de PowerPoint</vt:lpstr>
      <vt:lpstr>   </vt:lpstr>
      <vt:lpstr>Presentación de PowerPoint</vt:lpstr>
      <vt:lpstr>  Capacidad de Caños </vt:lpstr>
      <vt:lpstr>   </vt:lpstr>
      <vt:lpstr>   </vt:lpstr>
      <vt:lpstr>   </vt:lpstr>
      <vt:lpstr>   </vt:lpstr>
      <vt:lpstr>   </vt:lpstr>
      <vt:lpstr>   </vt:lpstr>
      <vt:lpstr>   </vt:lpstr>
      <vt:lpstr>   </vt:lpstr>
      <vt:lpstr>Presentación de PowerPoint</vt:lpstr>
      <vt:lpstr>Presentación de PowerPoint</vt:lpstr>
      <vt:lpstr>Presentación de PowerPoint</vt:lpstr>
      <vt:lpstr>Presentación de PowerPoint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Presentación de PowerPoint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Presentación de PowerPoint</vt:lpstr>
      <vt:lpstr>Presentación de PowerPoint</vt:lpstr>
      <vt:lpstr>Presentación de PowerPoint</vt:lpstr>
      <vt:lpstr>   </vt:lpstr>
      <vt:lpstr>   </vt:lpstr>
      <vt:lpstr>   </vt:lpstr>
      <vt:lpstr>   </vt:lpstr>
      <vt:lpstr>   </vt:lpstr>
      <vt:lpstr>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</vt:lpstr>
      <vt:lpstr>   </vt:lpstr>
      <vt:lpstr>   </vt:lpstr>
      <vt:lpstr>   </vt:lpstr>
      <vt:lpstr>Presentación de PowerPoint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</dc:creator>
  <cp:lastModifiedBy>Cuenta Microsoft</cp:lastModifiedBy>
  <cp:revision>55</cp:revision>
  <dcterms:created xsi:type="dcterms:W3CDTF">2021-11-12T17:38:49Z</dcterms:created>
  <dcterms:modified xsi:type="dcterms:W3CDTF">2023-06-01T14:54:57Z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2020-01-06T00:00:00Z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2021-11-12T00:00:00Z</vt:filetime>
  </property>
</Properties>
</file>